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4"/>
  </p:notesMasterIdLst>
  <p:sldIdLst>
    <p:sldId id="256" r:id="rId2"/>
    <p:sldId id="289" r:id="rId3"/>
    <p:sldId id="257" r:id="rId4"/>
    <p:sldId id="288" r:id="rId5"/>
    <p:sldId id="290" r:id="rId6"/>
    <p:sldId id="291" r:id="rId7"/>
    <p:sldId id="292" r:id="rId8"/>
    <p:sldId id="296" r:id="rId9"/>
    <p:sldId id="293" r:id="rId10"/>
    <p:sldId id="295" r:id="rId11"/>
    <p:sldId id="29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3C78"/>
    <a:srgbClr val="05425B"/>
    <a:srgbClr val="FFCCFF"/>
    <a:srgbClr val="F9FC7C"/>
    <a:srgbClr val="FF9999"/>
    <a:srgbClr val="FF99FF"/>
    <a:srgbClr val="A0F703"/>
    <a:srgbClr val="0FCFBF"/>
    <a:srgbClr val="F35BB5"/>
    <a:srgbClr val="FF4F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 autoAdjust="0"/>
    <p:restoredTop sz="94660"/>
  </p:normalViewPr>
  <p:slideViewPr>
    <p:cSldViewPr snapToGrid="0">
      <p:cViewPr>
        <p:scale>
          <a:sx n="33" d="100"/>
          <a:sy n="33" d="100"/>
        </p:scale>
        <p:origin x="1014" y="9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BE1838-D4DD-46DE-9903-B801E128C9E1}" type="datetimeFigureOut">
              <a:rPr lang="en-US" smtClean="0"/>
              <a:pPr/>
              <a:t>9/15/2019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E7485-AEA3-4E12-B11B-E2BE29DB19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93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9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6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2125" y="-132039"/>
            <a:ext cx="1220845" cy="7019471"/>
          </a:xfrm>
          <a:prstGeom prst="rect">
            <a:avLst/>
          </a:prstGeom>
          <a:solidFill>
            <a:srgbClr val="6D3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Chord 14"/>
          <p:cNvSpPr/>
          <p:nvPr userDrawn="1"/>
        </p:nvSpPr>
        <p:spPr>
          <a:xfrm rot="13413893">
            <a:off x="-2157732" y="-5892014"/>
            <a:ext cx="6847525" cy="7395058"/>
          </a:xfrm>
          <a:prstGeom prst="chord">
            <a:avLst>
              <a:gd name="adj1" fmla="val 538013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513" y="-133182"/>
            <a:ext cx="9925050" cy="1325563"/>
          </a:xfrm>
        </p:spPr>
        <p:txBody>
          <a:bodyPr>
            <a:normAutofit/>
          </a:bodyPr>
          <a:lstStyle>
            <a:lvl1pPr algn="ctr">
              <a:defRPr sz="5400">
                <a:solidFill>
                  <a:srgbClr val="4E0D53"/>
                </a:solidFill>
                <a:latin typeface="American Captain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merican Captain" pitchFamily="2" charset="0"/>
              </a:defRPr>
            </a:lvl1pPr>
            <a:lvl2pPr>
              <a:defRPr>
                <a:latin typeface="American Captain" pitchFamily="2" charset="0"/>
              </a:defRPr>
            </a:lvl2pPr>
            <a:lvl3pPr>
              <a:defRPr>
                <a:latin typeface="American Captain" pitchFamily="2" charset="0"/>
              </a:defRPr>
            </a:lvl3pPr>
            <a:lvl4pPr>
              <a:defRPr>
                <a:latin typeface="American Captain" pitchFamily="2" charset="0"/>
              </a:defRPr>
            </a:lvl4pPr>
            <a:lvl5pPr>
              <a:defRPr>
                <a:latin typeface="American Captain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84A4-6299-42B8-AC5E-FA6A64AD6A99}" type="slidenum">
              <a:rPr lang="bg-BG" smtClean="0"/>
              <a:t>‹#›</a:t>
            </a:fld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1" b="89954" l="4539" r="89976">
                        <a14:foregroundMark x1="12388" y1="30485" x2="12388" y2="30485"/>
                        <a14:foregroundMark x1="18345" y1="48845" x2="18345" y2="48845"/>
                        <a14:foregroundMark x1="57541" y1="38915" x2="57541" y2="38915"/>
                        <a14:foregroundMark x1="66336" y1="35912" x2="66336" y2="35912"/>
                        <a14:foregroundMark x1="77920" y1="27483" x2="77920" y2="27483"/>
                        <a14:foregroundMark x1="77305" y1="32794" x2="76690" y2="48152"/>
                        <a14:foregroundMark x1="72293" y1="52771" x2="72293" y2="52771"/>
                        <a14:foregroundMark x1="28038" y1="27483" x2="28038" y2="27483"/>
                        <a14:foregroundMark x1="11442" y1="31293" x2="10165" y2="58891"/>
                        <a14:foregroundMark x1="18345" y1="32102" x2="17683" y2="58891"/>
                        <a14:foregroundMark x1="22411" y1="32102" x2="22411" y2="59584"/>
                        <a14:foregroundMark x1="57872" y1="29792" x2="57872" y2="59584"/>
                        <a14:foregroundMark x1="67565" y1="29792" x2="66950" y2="58891"/>
                        <a14:foregroundMark x1="76690" y1="64203" x2="76359" y2="44342"/>
                        <a14:foregroundMark x1="36312" y1="45497" x2="36312" y2="45497"/>
                        <a14:foregroundMark x1="39953" y1="42841" x2="39953" y2="42841"/>
                        <a14:foregroundMark x1="36312" y1="44226" x2="36312" y2="44226"/>
                        <a14:foregroundMark x1="38440" y1="61432" x2="38440" y2="61432"/>
                        <a14:foregroundMark x1="36501" y1="59238" x2="36501" y2="59238"/>
                        <a14:foregroundMark x1="38345" y1="59007" x2="39054" y2="44804"/>
                        <a14:foregroundMark x1="36643" y1="46305" x2="36548" y2="58776"/>
                        <a14:foregroundMark x1="36785" y1="65242" x2="36407" y2="62356"/>
                        <a14:foregroundMark x1="27612" y1="45150" x2="27612" y2="44457"/>
                        <a14:foregroundMark x1="34563" y1="63972" x2="33901" y2="46305"/>
                        <a14:foregroundMark x1="34468" y1="31293" x2="34468" y2="35681"/>
                        <a14:foregroundMark x1="30875" y1="28176" x2="30875" y2="28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-270693"/>
            <a:ext cx="3370557" cy="1380096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21258" y="789689"/>
            <a:ext cx="7886700" cy="0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Ð ÐµÐ·ÑÐ»ÑÐ°Ñ Ñ Ð¸Ð·Ð¾Ð±ÑÐ°Ð¶ÐµÐ½Ð¸Ðµ Ð·Ð° aeternity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5" y="5968023"/>
            <a:ext cx="1014871" cy="6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431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1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5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872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2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7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pPr/>
              <a:t>9/15/2019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2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12" Type="http://schemas.openxmlformats.org/officeDocument/2006/relationships/image" Target="../media/image13.png"/><Relationship Id="rId17" Type="http://schemas.microsoft.com/office/2007/relationships/hdphoto" Target="../media/hdphoto6.wdp"/><Relationship Id="rId2" Type="http://schemas.openxmlformats.org/officeDocument/2006/relationships/image" Target="../media/image12.ti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9.wdp"/><Relationship Id="rId5" Type="http://schemas.openxmlformats.org/officeDocument/2006/relationships/image" Target="../media/image16.png"/><Relationship Id="rId1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microsoft.com/office/2007/relationships/hdphoto" Target="../media/hdphoto4.wdp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11" Type="http://schemas.openxmlformats.org/officeDocument/2006/relationships/image" Target="../media/image15.png"/><Relationship Id="rId5" Type="http://schemas.openxmlformats.org/officeDocument/2006/relationships/image" Target="../media/image11.tif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12" Type="http://schemas.openxmlformats.org/officeDocument/2006/relationships/image" Target="../media/image11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openxmlformats.org/officeDocument/2006/relationships/image" Target="../media/image12.tif"/><Relationship Id="rId10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6.png"/><Relationship Id="rId3" Type="http://schemas.microsoft.com/office/2007/relationships/hdphoto" Target="../media/hdphoto4.wdp"/><Relationship Id="rId7" Type="http://schemas.openxmlformats.org/officeDocument/2006/relationships/image" Target="../media/image15.png"/><Relationship Id="rId12" Type="http://schemas.openxmlformats.org/officeDocument/2006/relationships/image" Target="../media/image9.tif"/><Relationship Id="rId17" Type="http://schemas.microsoft.com/office/2007/relationships/hdphoto" Target="../media/hdphoto1.wdp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2.tif"/><Relationship Id="rId5" Type="http://schemas.openxmlformats.org/officeDocument/2006/relationships/image" Target="../media/image13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openxmlformats.org/officeDocument/2006/relationships/image" Target="../media/image11.tif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13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7.wdp"/><Relationship Id="rId12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4.png"/><Relationship Id="rId5" Type="http://schemas.microsoft.com/office/2007/relationships/hdphoto" Target="../media/hdphoto5.wdp"/><Relationship Id="rId15" Type="http://schemas.openxmlformats.org/officeDocument/2006/relationships/image" Target="../media/image9.tif"/><Relationship Id="rId10" Type="http://schemas.microsoft.com/office/2007/relationships/hdphoto" Target="../media/hdphoto9.wdp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tif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3.png"/><Relationship Id="rId5" Type="http://schemas.microsoft.com/office/2007/relationships/hdphoto" Target="../media/hdphoto6.wdp"/><Relationship Id="rId15" Type="http://schemas.microsoft.com/office/2007/relationships/hdphoto" Target="../media/hdphoto8.wdp"/><Relationship Id="rId10" Type="http://schemas.openxmlformats.org/officeDocument/2006/relationships/image" Target="../media/image12.tif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5.wdp"/><Relationship Id="rId3" Type="http://schemas.openxmlformats.org/officeDocument/2006/relationships/image" Target="../media/image12.tif"/><Relationship Id="rId7" Type="http://schemas.microsoft.com/office/2007/relationships/hdphoto" Target="../media/hdphoto8.wdp"/><Relationship Id="rId12" Type="http://schemas.openxmlformats.org/officeDocument/2006/relationships/image" Target="../media/image13.png"/><Relationship Id="rId17" Type="http://schemas.microsoft.com/office/2007/relationships/hdphoto" Target="../media/hdphoto6.wdp"/><Relationship Id="rId2" Type="http://schemas.openxmlformats.org/officeDocument/2006/relationships/image" Target="../media/image9.ti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9.wdp"/><Relationship Id="rId5" Type="http://schemas.microsoft.com/office/2007/relationships/hdphoto" Target="../media/hdphoto4.wdp"/><Relationship Id="rId1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microsoft.com/office/2007/relationships/hdphoto" Target="../media/hdphoto1.wdp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1"/>
          <p:cNvSpPr/>
          <p:nvPr/>
        </p:nvSpPr>
        <p:spPr>
          <a:xfrm rot="16200000">
            <a:off x="739381" y="-6298199"/>
            <a:ext cx="10737959" cy="12192002"/>
          </a:xfrm>
          <a:prstGeom prst="chord">
            <a:avLst>
              <a:gd name="adj1" fmla="val 5380137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26" name="Picture 2" descr="Ð ÐµÐ·ÑÐ»ÑÐ°Ñ Ñ Ð¸Ð·Ð¾Ð±ÑÐ°Ð¶ÐµÐ½Ð¸Ðµ Ð·Ð° aetern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98" y="5171629"/>
            <a:ext cx="19050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89954" l="4539" r="89976">
                        <a14:foregroundMark x1="12388" y1="30485" x2="12388" y2="30485"/>
                        <a14:foregroundMark x1="18345" y1="48845" x2="18345" y2="48845"/>
                        <a14:foregroundMark x1="57541" y1="38915" x2="57541" y2="38915"/>
                        <a14:foregroundMark x1="66336" y1="35912" x2="66336" y2="35912"/>
                        <a14:foregroundMark x1="77920" y1="27483" x2="77920" y2="27483"/>
                        <a14:foregroundMark x1="77305" y1="32794" x2="76690" y2="48152"/>
                        <a14:foregroundMark x1="72293" y1="52771" x2="72293" y2="52771"/>
                        <a14:foregroundMark x1="28038" y1="27483" x2="28038" y2="27483"/>
                        <a14:foregroundMark x1="11442" y1="31293" x2="10165" y2="58891"/>
                        <a14:foregroundMark x1="18345" y1="32102" x2="17683" y2="58891"/>
                        <a14:foregroundMark x1="22411" y1="32102" x2="22411" y2="59584"/>
                        <a14:foregroundMark x1="57872" y1="29792" x2="57872" y2="59584"/>
                        <a14:foregroundMark x1="67565" y1="29792" x2="66950" y2="58891"/>
                        <a14:foregroundMark x1="76690" y1="64203" x2="76359" y2="44342"/>
                        <a14:foregroundMark x1="36312" y1="45497" x2="36312" y2="45497"/>
                        <a14:foregroundMark x1="39953" y1="42841" x2="39953" y2="42841"/>
                        <a14:foregroundMark x1="36312" y1="44226" x2="36312" y2="44226"/>
                        <a14:foregroundMark x1="38440" y1="61432" x2="38440" y2="61432"/>
                        <a14:foregroundMark x1="36501" y1="59238" x2="36501" y2="59238"/>
                        <a14:foregroundMark x1="38345" y1="59007" x2="39054" y2="44804"/>
                        <a14:foregroundMark x1="36643" y1="46305" x2="36548" y2="58776"/>
                        <a14:foregroundMark x1="36785" y1="65242" x2="36407" y2="62356"/>
                        <a14:backgroundMark x1="29409" y1="32448" x2="29409" y2="32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20" y="472870"/>
            <a:ext cx="9314773" cy="38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98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088" y="-253640"/>
            <a:ext cx="9925050" cy="1325563"/>
          </a:xfrm>
        </p:spPr>
        <p:txBody>
          <a:bodyPr>
            <a:noAutofit/>
          </a:bodyPr>
          <a:lstStyle/>
          <a:p>
            <a:r>
              <a:rPr lang="en-US" sz="4400" dirty="0" smtClean="0"/>
              <a:t>START BY VERIFYING</a:t>
            </a:r>
            <a:endParaRPr lang="en-US" sz="4400" dirty="0"/>
          </a:p>
        </p:txBody>
      </p:sp>
      <p:grpSp>
        <p:nvGrpSpPr>
          <p:cNvPr id="8" name="Group 7"/>
          <p:cNvGrpSpPr/>
          <p:nvPr/>
        </p:nvGrpSpPr>
        <p:grpSpPr>
          <a:xfrm>
            <a:off x="9432664" y="937413"/>
            <a:ext cx="4313408" cy="1713052"/>
            <a:chOff x="9604148" y="994065"/>
            <a:chExt cx="4313408" cy="1713052"/>
          </a:xfrm>
        </p:grpSpPr>
        <p:sp>
          <p:nvSpPr>
            <p:cNvPr id="23" name="Rounded Rectangle 22"/>
            <p:cNvSpPr/>
            <p:nvPr/>
          </p:nvSpPr>
          <p:spPr>
            <a:xfrm>
              <a:off x="9604148" y="1012765"/>
              <a:ext cx="2210378" cy="16943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074689" y="994065"/>
              <a:ext cx="3842867" cy="389588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/>
          </p:blipFill>
          <p:spPr>
            <a:xfrm>
              <a:off x="9757552" y="1448403"/>
              <a:ext cx="1903569" cy="1124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582859" y="875991"/>
            <a:ext cx="2724909" cy="1665480"/>
            <a:chOff x="1420931" y="1016302"/>
            <a:chExt cx="2724909" cy="1665480"/>
          </a:xfrm>
          <a:solidFill>
            <a:schemeClr val="bg1"/>
          </a:solidFill>
        </p:grpSpPr>
        <p:sp>
          <p:nvSpPr>
            <p:cNvPr id="15" name="Rounded Rectangle 14"/>
            <p:cNvSpPr/>
            <p:nvPr/>
          </p:nvSpPr>
          <p:spPr>
            <a:xfrm>
              <a:off x="1421011" y="1016302"/>
              <a:ext cx="2609628" cy="16654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1930" y="1411331"/>
              <a:ext cx="2536923" cy="1115261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Shape 2"/>
            <p:cNvSpPr txBox="1"/>
            <p:nvPr/>
          </p:nvSpPr>
          <p:spPr>
            <a:xfrm>
              <a:off x="1420931" y="1069325"/>
              <a:ext cx="2724909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H="1" flipV="1">
            <a:off x="3924976" y="3446528"/>
            <a:ext cx="5956417" cy="86455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633082" y="2707117"/>
            <a:ext cx="2363040" cy="2051962"/>
            <a:chOff x="4630114" y="2902123"/>
            <a:chExt cx="3811120" cy="3171167"/>
          </a:xfrm>
          <a:effectLst>
            <a:outerShdw dist="50800" dir="5400000" algn="ctr" rotWithShape="0">
              <a:srgbClr val="000000">
                <a:alpha val="75000"/>
              </a:srgb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630114" y="3171566"/>
              <a:ext cx="3811120" cy="2686631"/>
              <a:chOff x="4549624" y="4276977"/>
              <a:chExt cx="3811120" cy="3389589"/>
            </a:xfrm>
          </p:grpSpPr>
          <p:pic>
            <p:nvPicPr>
              <p:cNvPr id="5122" name="Picture 2" descr="Ð ÐµÐ·ÑÐ»ÑÐ°Ñ Ñ Ð¸Ð·Ð¾Ð±ÑÐ°Ð¶ÐµÐ½Ð¸Ðµ Ð·Ð° platform png"/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9731" y="5514392"/>
                <a:ext cx="2750906" cy="2152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9"/>
              <p:cNvPicPr/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3938" y1="2778" x2="27125" y2="20000"/>
                            <a14:foregroundMark x1="25500" y1="39667" x2="23688" y2="27222"/>
                            <a14:foregroundMark x1="50063" y1="3222" x2="44000" y2="27667"/>
                            <a14:foregroundMark x1="48750" y1="32556" x2="48188" y2="21000"/>
                            <a14:foregroundMark x1="39250" y1="28222" x2="39250" y2="28222"/>
                            <a14:foregroundMark x1="55313" y1="37778" x2="55313" y2="37778"/>
                            <a14:foregroundMark x1="50563" y1="45444" x2="50563" y2="45444"/>
                            <a14:foregroundMark x1="69563" y1="1778" x2="67438" y2="18111"/>
                            <a14:foregroundMark x1="64063" y1="32000" x2="69813" y2="32556"/>
                            <a14:foregroundMark x1="51375" y1="90556" x2="51375" y2="90556"/>
                          </a14:backgroundRemoval>
                        </a14:imgEffect>
                      </a14:imgLayer>
                    </a14:imgProps>
                  </a:ext>
                </a:extLst>
              </a:blip>
              <a:srcRect b="49143"/>
              <a:stretch/>
            </p:blipFill>
            <p:spPr>
              <a:xfrm>
                <a:off x="4549624" y="4276977"/>
                <a:ext cx="3811120" cy="1164731"/>
              </a:xfrm>
              <a:prstGeom prst="rect">
                <a:avLst/>
              </a:prstGeom>
              <a:ln w="12600">
                <a:noFill/>
                <a:miter/>
              </a:ln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31" b="89954" l="4539" r="89976">
                            <a14:foregroundMark x1="12388" y1="30485" x2="12388" y2="30485"/>
                            <a14:foregroundMark x1="18345" y1="48845" x2="18345" y2="48845"/>
                            <a14:foregroundMark x1="33995" y1="29792" x2="26478" y2="66513"/>
                            <a14:foregroundMark x1="57541" y1="38915" x2="57541" y2="38915"/>
                            <a14:foregroundMark x1="66336" y1="35912" x2="66336" y2="35912"/>
                            <a14:foregroundMark x1="77920" y1="27483" x2="77920" y2="27483"/>
                            <a14:foregroundMark x1="77305" y1="32794" x2="76690" y2="48152"/>
                            <a14:foregroundMark x1="72293" y1="52771" x2="72293" y2="52771"/>
                            <a14:foregroundMark x1="26194" y1="30485" x2="33712" y2="67321"/>
                            <a14:foregroundMark x1="28038" y1="27483" x2="28038" y2="27483"/>
                            <a14:foregroundMark x1="11442" y1="31293" x2="10165" y2="58891"/>
                            <a14:foregroundMark x1="18345" y1="32102" x2="17683" y2="58891"/>
                            <a14:foregroundMark x1="22411" y1="32102" x2="22411" y2="59584"/>
                            <a14:foregroundMark x1="33381" y1="28984" x2="32151" y2="28984"/>
                            <a14:foregroundMark x1="57872" y1="29792" x2="57872" y2="59584"/>
                            <a14:foregroundMark x1="67565" y1="29792" x2="66950" y2="58891"/>
                            <a14:foregroundMark x1="76690" y1="64203" x2="76359" y2="44342"/>
                            <a14:foregroundMark x1="36312" y1="45497" x2="36312" y2="45497"/>
                            <a14:foregroundMark x1="39953" y1="42841" x2="39953" y2="42841"/>
                            <a14:foregroundMark x1="36312" y1="44226" x2="36312" y2="44226"/>
                            <a14:foregroundMark x1="38440" y1="61432" x2="38440" y2="61432"/>
                            <a14:foregroundMark x1="36501" y1="59238" x2="36501" y2="59238"/>
                            <a14:foregroundMark x1="38345" y1="59007" x2="39054" y2="44804"/>
                            <a14:foregroundMark x1="36643" y1="46305" x2="36548" y2="58776"/>
                            <a14:foregroundMark x1="36785" y1="65242" x2="36407" y2="623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4916" r="15749" b="26173"/>
              <a:stretch/>
            </p:blipFill>
            <p:spPr>
              <a:xfrm>
                <a:off x="5179383" y="5447909"/>
                <a:ext cx="2421971" cy="707782"/>
              </a:xfrm>
              <a:prstGeom prst="rect">
                <a:avLst/>
              </a:prstGeom>
              <a:ln w="38100" cap="rnd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4" name="Half Frame 3"/>
            <p:cNvSpPr/>
            <p:nvPr/>
          </p:nvSpPr>
          <p:spPr>
            <a:xfrm>
              <a:off x="4822083" y="2902123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39" name="Half Frame 38"/>
            <p:cNvSpPr/>
            <p:nvPr/>
          </p:nvSpPr>
          <p:spPr>
            <a:xfrm flipH="1" flipV="1">
              <a:off x="6806575" y="4500246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53311" y="968406"/>
            <a:ext cx="2647050" cy="1687001"/>
            <a:chOff x="9341762" y="4833284"/>
            <a:chExt cx="2647050" cy="1687001"/>
          </a:xfrm>
        </p:grpSpPr>
        <p:grpSp>
          <p:nvGrpSpPr>
            <p:cNvPr id="21" name="Group 20"/>
            <p:cNvGrpSpPr/>
            <p:nvPr/>
          </p:nvGrpSpPr>
          <p:grpSpPr>
            <a:xfrm>
              <a:off x="9341762" y="4833284"/>
              <a:ext cx="2647050" cy="1687001"/>
              <a:chOff x="5515349" y="885211"/>
              <a:chExt cx="2609514" cy="202259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515349" y="885211"/>
                <a:ext cx="2609514" cy="20225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00B0F0"/>
                  </a:solidFill>
                </a:endParaRPr>
              </a:p>
            </p:txBody>
          </p:sp>
          <p:sp>
            <p:nvSpPr>
              <p:cNvPr id="19" name="TextShape 8"/>
              <p:cNvSpPr txBox="1"/>
              <p:nvPr/>
            </p:nvSpPr>
            <p:spPr>
              <a:xfrm>
                <a:off x="6352802" y="904979"/>
                <a:ext cx="1136034" cy="566577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r>
                  <a:rPr lang="en-US" sz="2400" spc="-1" dirty="0">
                    <a:latin typeface="Enigmatic Unicode" panose="02000000000000000000" pitchFamily="2" charset="0"/>
                    <a:ea typeface="AvenirNext-Medium"/>
                  </a:rPr>
                  <a:t>E</a:t>
                </a:r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MSP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</p:grpSp>
        <p:pic>
          <p:nvPicPr>
            <p:cNvPr id="7170" name="Picture 2" descr="Ð ÐµÐ·ÑÐ»ÑÐ°Ñ Ñ Ð¸Ð·Ð¾Ð±ÑÐ°Ð¶ÐµÐ½Ð¸Ðµ Ð·Ð° spark bulgaria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3500" y1="58986" x2="26500" y2="80184"/>
                          <a14:foregroundMark x1="53500" y1="69124" x2="27750" y2="64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846" y="5108808"/>
              <a:ext cx="2395937" cy="1299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1796262" y="2643069"/>
            <a:ext cx="2231141" cy="1580310"/>
            <a:chOff x="5670420" y="3133930"/>
            <a:chExt cx="2230252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rgbClr val="6D3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1258125" cy="50131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H="1" flipV="1">
            <a:off x="4145840" y="5803465"/>
            <a:ext cx="7034425" cy="32632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589613" y="4990779"/>
            <a:ext cx="3590651" cy="189008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rgbClr val="6D3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62225" y="5229770"/>
            <a:ext cx="2384288" cy="1654232"/>
            <a:chOff x="1758979" y="5176125"/>
            <a:chExt cx="2384288" cy="1654232"/>
          </a:xfrm>
        </p:grpSpPr>
        <p:sp>
          <p:nvSpPr>
            <p:cNvPr id="28" name="Rounded Rectangle 27"/>
            <p:cNvSpPr/>
            <p:nvPr/>
          </p:nvSpPr>
          <p:spPr>
            <a:xfrm>
              <a:off x="1758979" y="5176125"/>
              <a:ext cx="2384288" cy="1378708"/>
            </a:xfrm>
            <a:prstGeom prst="roundRect">
              <a:avLst/>
            </a:prstGeom>
            <a:solidFill>
              <a:srgbClr val="6D3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0" name="Picture 9"/>
            <p:cNvPicPr/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095869" y="5568423"/>
              <a:ext cx="1852581" cy="1261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Shape 5"/>
            <p:cNvSpPr txBox="1"/>
            <p:nvPr/>
          </p:nvSpPr>
          <p:spPr>
            <a:xfrm>
              <a:off x="2030423" y="5200150"/>
              <a:ext cx="2003407" cy="736546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 flipH="1" flipV="1">
            <a:off x="11179277" y="3628103"/>
            <a:ext cx="3280" cy="2182878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66262" y="3868518"/>
            <a:ext cx="3434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6"/>
                </a:solidFill>
                <a:latin typeface="Britannic Bold" panose="020B0903060703020204" pitchFamily="34" charset="0"/>
              </a:rPr>
              <a:t>BLOCKCHAIN VERIFIED</a:t>
            </a:r>
            <a:endParaRPr lang="bg-BG" sz="4000" b="1" dirty="0">
              <a:solidFill>
                <a:schemeClr val="accent6"/>
              </a:solidFill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8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ALREADY HAPPENING!</a:t>
            </a:r>
            <a:endParaRPr lang="bg-BG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937" y="1825626"/>
            <a:ext cx="9605864" cy="34447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5871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7513" y="-167048"/>
            <a:ext cx="9925050" cy="1325563"/>
          </a:xfrm>
        </p:spPr>
        <p:txBody>
          <a:bodyPr>
            <a:normAutofit/>
          </a:bodyPr>
          <a:lstStyle/>
          <a:p>
            <a:r>
              <a:rPr lang="en-US" sz="6600" dirty="0" smtClean="0"/>
              <a:t>PROJECT </a:t>
            </a:r>
            <a:r>
              <a:rPr lang="en-US" sz="6600" dirty="0" err="1" smtClean="0"/>
              <a:t>REpo</a:t>
            </a:r>
            <a:endParaRPr lang="bg-BG" sz="6600" dirty="0"/>
          </a:p>
        </p:txBody>
      </p:sp>
      <p:pic>
        <p:nvPicPr>
          <p:cNvPr id="4" name="Image" descr="Image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843938" y="996401"/>
            <a:ext cx="6534502" cy="586159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https://github.com/asotirov/chaerge-aeternity-haeckathon-2019"/>
          <p:cNvSpPr txBox="1"/>
          <p:nvPr/>
        </p:nvSpPr>
        <p:spPr>
          <a:xfrm>
            <a:off x="4196363" y="6486475"/>
            <a:ext cx="5467350" cy="28725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1200" dirty="0" smtClean="0">
                <a:solidFill>
                  <a:schemeClr val="tx1"/>
                </a:solidFill>
              </a:rPr>
              <a:t>github.com/</a:t>
            </a:r>
            <a:r>
              <a:rPr sz="1200" dirty="0" err="1" smtClean="0">
                <a:solidFill>
                  <a:schemeClr val="tx1"/>
                </a:solidFill>
              </a:rPr>
              <a:t>asotirov</a:t>
            </a:r>
            <a:r>
              <a:rPr sz="1200" dirty="0" smtClean="0">
                <a:solidFill>
                  <a:schemeClr val="tx1"/>
                </a:solidFill>
              </a:rPr>
              <a:t>/chaerge-aeternity-haeckathon-2019</a:t>
            </a:r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490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1484" y="-143788"/>
            <a:ext cx="992505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Boycott" panose="02000000000000000000" pitchFamily="2" charset="0"/>
              </a:rPr>
              <a:t>THE REAL PROBLEM</a:t>
            </a:r>
            <a:endParaRPr lang="bg-BG" dirty="0">
              <a:solidFill>
                <a:schemeClr val="tx1"/>
              </a:solidFill>
              <a:latin typeface="Boycott" panose="020000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4895">
            <a:off x="8419041" y="4682331"/>
            <a:ext cx="5801784" cy="4351338"/>
          </a:xfrm>
        </p:spPr>
      </p:pic>
      <p:pic>
        <p:nvPicPr>
          <p:cNvPr id="2050" name="Picture 2" descr="Ð ÐµÐ·ÑÐ»ÑÐ°Ñ Ñ Ð¸Ð·Ð¾Ð±ÑÐ°Ð¶ÐµÐ½Ð¸Ðµ Ð·Ð° pollution beij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115" y="1653748"/>
            <a:ext cx="7837785" cy="482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 ÐµÐ·ÑÐ»ÑÐ°Ñ Ñ Ð¸Ð·Ð¾Ð±ÑÐ°Ð¶ÐµÐ½Ð¸Ðµ Ð·Ð° smoke 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8187" y="3542258"/>
            <a:ext cx="10434638" cy="586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 ÐµÐ·ÑÐ»ÑÐ°Ñ Ñ Ð¸Ð·Ð¾Ð±ÑÐ°Ð¶ÐµÐ½Ð¸Ðµ Ð·Ð° smoke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2438" y="-871435"/>
            <a:ext cx="15668625" cy="1066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63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екстово поле 24"/>
          <p:cNvSpPr txBox="1"/>
          <p:nvPr/>
        </p:nvSpPr>
        <p:spPr>
          <a:xfrm>
            <a:off x="2884279" y="-118534"/>
            <a:ext cx="7660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4E0D53"/>
                </a:solidFill>
                <a:latin typeface="American Captain" pitchFamily="2" charset="0"/>
              </a:rPr>
              <a:t>GLOBAL </a:t>
            </a:r>
            <a:r>
              <a:rPr lang="en-US" sz="6000" b="1" dirty="0">
                <a:solidFill>
                  <a:srgbClr val="4E0D53"/>
                </a:solidFill>
                <a:latin typeface="American Captain" pitchFamily="2" charset="0"/>
              </a:rPr>
              <a:t>TENDENCY</a:t>
            </a:r>
          </a:p>
        </p:txBody>
      </p:sp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2113751" y="1543050"/>
            <a:ext cx="9201150" cy="4610100"/>
          </a:xfrm>
          <a:prstGeom prst="rect">
            <a:avLst/>
          </a:prstGeom>
          <a:ln w="12600">
            <a:noFill/>
            <a:miter/>
          </a:ln>
        </p:spPr>
      </p:pic>
    </p:spTree>
    <p:extLst>
      <p:ext uri="{BB962C8B-B14F-4D97-AF65-F5344CB8AC3E}">
        <p14:creationId xmlns:p14="http://schemas.microsoft.com/office/powerpoint/2010/main" val="40356382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280" y="136286"/>
            <a:ext cx="9925050" cy="1325563"/>
          </a:xfrm>
        </p:spPr>
        <p:txBody>
          <a:bodyPr>
            <a:noAutofit/>
          </a:bodyPr>
          <a:lstStyle/>
          <a:p>
            <a:r>
              <a:rPr lang="en-US" dirty="0"/>
              <a:t>ECOSYSTEM </a:t>
            </a:r>
            <a:br>
              <a:rPr lang="en-US" dirty="0"/>
            </a:br>
            <a:endParaRPr lang="bg-BG" dirty="0"/>
          </a:p>
        </p:txBody>
      </p:sp>
      <p:grpSp>
        <p:nvGrpSpPr>
          <p:cNvPr id="31" name="Group 30"/>
          <p:cNvGrpSpPr/>
          <p:nvPr/>
        </p:nvGrpSpPr>
        <p:grpSpPr>
          <a:xfrm>
            <a:off x="8621150" y="4472808"/>
            <a:ext cx="4446266" cy="2439400"/>
            <a:chOff x="8476817" y="4472806"/>
            <a:chExt cx="4446266" cy="2439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" name="Rounded Rectangle 31"/>
            <p:cNvSpPr/>
            <p:nvPr/>
          </p:nvSpPr>
          <p:spPr>
            <a:xfrm>
              <a:off x="9518350" y="4472806"/>
              <a:ext cx="2282831" cy="2439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TextShape 7"/>
            <p:cNvSpPr txBox="1"/>
            <p:nvPr/>
          </p:nvSpPr>
          <p:spPr>
            <a:xfrm>
              <a:off x="8476817" y="4472806"/>
              <a:ext cx="4446266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Billing </a:t>
              </a:r>
              <a:endParaRPr lang="en-US" sz="2400" b="0" strike="noStrike" spc="-1" dirty="0" smtClean="0">
                <a:latin typeface="Enigmatic Unicode" panose="02000000000000000000" pitchFamily="2" charset="0"/>
                <a:ea typeface="AvenirNext-Medium"/>
              </a:endParaRP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and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Settlers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13" name="Picture 12"/>
            <p:cNvPicPr/>
            <p:nvPr/>
          </p:nvPicPr>
          <p:blipFill>
            <a:blip r:embed="rId2"/>
            <a:stretch/>
          </p:blipFill>
          <p:spPr>
            <a:xfrm>
              <a:off x="9764385" y="5274939"/>
              <a:ext cx="1790760" cy="14582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1146359" y="866019"/>
            <a:ext cx="3322002" cy="2156042"/>
            <a:chOff x="1701184" y="889767"/>
            <a:chExt cx="3322002" cy="21560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1704418" y="894417"/>
              <a:ext cx="3181460" cy="21513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TextShape 2"/>
            <p:cNvSpPr txBox="1"/>
            <p:nvPr/>
          </p:nvSpPr>
          <p:spPr>
            <a:xfrm>
              <a:off x="1701184" y="889767"/>
              <a:ext cx="3322002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18" y="1132812"/>
              <a:ext cx="3092824" cy="1546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/>
          <p:cNvGrpSpPr/>
          <p:nvPr/>
        </p:nvGrpSpPr>
        <p:grpSpPr>
          <a:xfrm>
            <a:off x="5578380" y="850901"/>
            <a:ext cx="2609514" cy="2151392"/>
            <a:chOff x="5515349" y="885211"/>
            <a:chExt cx="2609514" cy="21513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ounded Rectangle 21"/>
            <p:cNvSpPr/>
            <p:nvPr/>
          </p:nvSpPr>
          <p:spPr>
            <a:xfrm>
              <a:off x="5515349" y="885211"/>
              <a:ext cx="2609514" cy="21513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8" name="Picture 7"/>
            <p:cNvPicPr/>
            <p:nvPr/>
          </p:nvPicPr>
          <p:blipFill>
            <a:blip r:embed="rId5"/>
            <a:stretch/>
          </p:blipFill>
          <p:spPr>
            <a:xfrm>
              <a:off x="5670420" y="1400488"/>
              <a:ext cx="2230252" cy="13793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TextShape 8"/>
            <p:cNvSpPr txBox="1"/>
            <p:nvPr/>
          </p:nvSpPr>
          <p:spPr>
            <a:xfrm>
              <a:off x="6352802" y="904979"/>
              <a:ext cx="1136034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pc="-1" dirty="0">
                  <a:latin typeface="Enigmatic Unicode" panose="02000000000000000000" pitchFamily="2" charset="0"/>
                  <a:ea typeface="AvenirNext-Medium"/>
                </a:rPr>
                <a:t>E</a:t>
              </a:r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MSP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518350" y="799374"/>
            <a:ext cx="5075738" cy="2151392"/>
            <a:chOff x="9518350" y="915783"/>
            <a:chExt cx="5075738" cy="21513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ounded Rectangle 22"/>
            <p:cNvSpPr/>
            <p:nvPr/>
          </p:nvSpPr>
          <p:spPr>
            <a:xfrm>
              <a:off x="9518350" y="915783"/>
              <a:ext cx="2557447" cy="21513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147822" y="960579"/>
              <a:ext cx="4446266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6"/>
            <a:stretch/>
          </p:blipFill>
          <p:spPr>
            <a:xfrm>
              <a:off x="9598718" y="1420169"/>
              <a:ext cx="2202463" cy="13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5705480" y="3281608"/>
            <a:ext cx="10029951" cy="1685538"/>
            <a:chOff x="5670420" y="3133930"/>
            <a:chExt cx="9698653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914400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11892" y="5238959"/>
            <a:ext cx="2171126" cy="1890854"/>
            <a:chOff x="1861748" y="5271649"/>
            <a:chExt cx="2171126" cy="189085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27"/>
            <p:cNvSpPr/>
            <p:nvPr/>
          </p:nvSpPr>
          <p:spPr>
            <a:xfrm>
              <a:off x="1861748" y="5271649"/>
              <a:ext cx="2171126" cy="1575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TextShape 5"/>
            <p:cNvSpPr txBox="1"/>
            <p:nvPr/>
          </p:nvSpPr>
          <p:spPr>
            <a:xfrm>
              <a:off x="2108924" y="5299111"/>
              <a:ext cx="1824297" cy="841902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/>
              </a:solidFill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10" name="Picture 9"/>
            <p:cNvPicPr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168519" y="5720062"/>
              <a:ext cx="1686955" cy="1442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9" name="Group 28"/>
          <p:cNvGrpSpPr/>
          <p:nvPr/>
        </p:nvGrpSpPr>
        <p:grpSpPr>
          <a:xfrm>
            <a:off x="5019177" y="5256806"/>
            <a:ext cx="3727920" cy="187300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2805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8" y="-189000"/>
            <a:ext cx="9925050" cy="1325563"/>
          </a:xfrm>
        </p:spPr>
        <p:txBody>
          <a:bodyPr>
            <a:noAutofit/>
          </a:bodyPr>
          <a:lstStyle/>
          <a:p>
            <a:r>
              <a:rPr lang="en-US" dirty="0" smtClean="0"/>
              <a:t>COMPLEXITY</a:t>
            </a:r>
            <a:endParaRPr lang="bg-BG" dirty="0"/>
          </a:p>
        </p:txBody>
      </p:sp>
      <p:grpSp>
        <p:nvGrpSpPr>
          <p:cNvPr id="31" name="Group 30"/>
          <p:cNvGrpSpPr/>
          <p:nvPr/>
        </p:nvGrpSpPr>
        <p:grpSpPr>
          <a:xfrm>
            <a:off x="8621150" y="4472808"/>
            <a:ext cx="4446266" cy="2439400"/>
            <a:chOff x="8476817" y="4472806"/>
            <a:chExt cx="4446266" cy="2439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" name="Rounded Rectangle 31"/>
            <p:cNvSpPr/>
            <p:nvPr/>
          </p:nvSpPr>
          <p:spPr>
            <a:xfrm>
              <a:off x="9518350" y="4472806"/>
              <a:ext cx="2282831" cy="2439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TextShape 7"/>
            <p:cNvSpPr txBox="1"/>
            <p:nvPr/>
          </p:nvSpPr>
          <p:spPr>
            <a:xfrm>
              <a:off x="8476817" y="4472806"/>
              <a:ext cx="4446266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Billing </a:t>
              </a:r>
              <a:endParaRPr lang="en-US" sz="2400" b="0" strike="noStrike" spc="-1" dirty="0" smtClean="0">
                <a:latin typeface="Enigmatic Unicode" panose="02000000000000000000" pitchFamily="2" charset="0"/>
                <a:ea typeface="AvenirNext-Medium"/>
              </a:endParaRP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and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Settlers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13" name="Picture 12"/>
            <p:cNvPicPr/>
            <p:nvPr/>
          </p:nvPicPr>
          <p:blipFill>
            <a:blip r:embed="rId2"/>
            <a:stretch/>
          </p:blipFill>
          <p:spPr>
            <a:xfrm>
              <a:off x="9764385" y="5274939"/>
              <a:ext cx="1790760" cy="14582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0" name="Group 19"/>
          <p:cNvGrpSpPr/>
          <p:nvPr/>
        </p:nvGrpSpPr>
        <p:grpSpPr>
          <a:xfrm>
            <a:off x="1146359" y="866019"/>
            <a:ext cx="3322002" cy="2156042"/>
            <a:chOff x="1701184" y="889767"/>
            <a:chExt cx="3322002" cy="215604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1704418" y="894417"/>
              <a:ext cx="3181460" cy="215139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TextShape 2"/>
            <p:cNvSpPr txBox="1"/>
            <p:nvPr/>
          </p:nvSpPr>
          <p:spPr>
            <a:xfrm>
              <a:off x="1701184" y="889767"/>
              <a:ext cx="3322002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18" y="1132812"/>
              <a:ext cx="3092824" cy="1546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9518350" y="799374"/>
            <a:ext cx="5075738" cy="2151392"/>
            <a:chOff x="9518350" y="915783"/>
            <a:chExt cx="5075738" cy="21513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ounded Rectangle 22"/>
            <p:cNvSpPr/>
            <p:nvPr/>
          </p:nvSpPr>
          <p:spPr>
            <a:xfrm>
              <a:off x="9518350" y="915783"/>
              <a:ext cx="2557447" cy="21513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147822" y="960579"/>
              <a:ext cx="4446266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5"/>
            <a:stretch/>
          </p:blipFill>
          <p:spPr>
            <a:xfrm>
              <a:off x="9598718" y="1420169"/>
              <a:ext cx="2202463" cy="13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5705480" y="3281608"/>
            <a:ext cx="10029951" cy="1685538"/>
            <a:chOff x="5670420" y="3133930"/>
            <a:chExt cx="9698653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914400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11892" y="5238959"/>
            <a:ext cx="2171126" cy="1890854"/>
            <a:chOff x="1861748" y="5271649"/>
            <a:chExt cx="2171126" cy="189085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27"/>
            <p:cNvSpPr/>
            <p:nvPr/>
          </p:nvSpPr>
          <p:spPr>
            <a:xfrm>
              <a:off x="1861748" y="5271649"/>
              <a:ext cx="2171126" cy="1575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TextShape 5"/>
            <p:cNvSpPr txBox="1"/>
            <p:nvPr/>
          </p:nvSpPr>
          <p:spPr>
            <a:xfrm>
              <a:off x="2108924" y="5299111"/>
              <a:ext cx="1824297" cy="841902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/>
              </a:solidFill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10" name="Picture 9"/>
            <p:cNvPicPr/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168519" y="5720062"/>
              <a:ext cx="1686955" cy="1442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9" name="Group 28"/>
          <p:cNvGrpSpPr/>
          <p:nvPr/>
        </p:nvGrpSpPr>
        <p:grpSpPr>
          <a:xfrm>
            <a:off x="5019177" y="5256806"/>
            <a:ext cx="3727920" cy="187300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sp>
        <p:nvSpPr>
          <p:cNvPr id="33" name="Right Arrow 32"/>
          <p:cNvSpPr/>
          <p:nvPr/>
        </p:nvSpPr>
        <p:spPr>
          <a:xfrm>
            <a:off x="8219393" y="1796242"/>
            <a:ext cx="1267458" cy="476673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Right Arrow 34"/>
          <p:cNvSpPr/>
          <p:nvPr/>
        </p:nvSpPr>
        <p:spPr>
          <a:xfrm flipH="1">
            <a:off x="4305415" y="1792487"/>
            <a:ext cx="1267458" cy="476673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ight Arrow 36"/>
          <p:cNvSpPr/>
          <p:nvPr/>
        </p:nvSpPr>
        <p:spPr>
          <a:xfrm flipH="1">
            <a:off x="3983018" y="5836511"/>
            <a:ext cx="1513494" cy="472850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ight Arrow 37"/>
          <p:cNvSpPr/>
          <p:nvPr/>
        </p:nvSpPr>
        <p:spPr>
          <a:xfrm flipH="1">
            <a:off x="8122094" y="5877614"/>
            <a:ext cx="1540587" cy="431748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Left-Right Arrow 33"/>
          <p:cNvSpPr/>
          <p:nvPr/>
        </p:nvSpPr>
        <p:spPr>
          <a:xfrm rot="5400000">
            <a:off x="10040320" y="3471749"/>
            <a:ext cx="1540202" cy="461916"/>
          </a:xfrm>
          <a:prstGeom prst="left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Bent-Up Arrow 38"/>
          <p:cNvSpPr/>
          <p:nvPr/>
        </p:nvSpPr>
        <p:spPr>
          <a:xfrm>
            <a:off x="8056677" y="3022061"/>
            <a:ext cx="2346808" cy="978000"/>
          </a:xfrm>
          <a:prstGeom prst="bentUp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Right Arrow 41"/>
          <p:cNvSpPr/>
          <p:nvPr/>
        </p:nvSpPr>
        <p:spPr>
          <a:xfrm rot="2335113">
            <a:off x="7655090" y="3467855"/>
            <a:ext cx="2978234" cy="493390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TextShape 16"/>
          <p:cNvSpPr txBox="1"/>
          <p:nvPr/>
        </p:nvSpPr>
        <p:spPr>
          <a:xfrm>
            <a:off x="1544961" y="3714550"/>
            <a:ext cx="3873720" cy="696862"/>
          </a:xfrm>
          <a:prstGeom prst="rect">
            <a:avLst/>
          </a:prstGeom>
          <a:noFill/>
          <a:ln w="12600">
            <a:noFill/>
            <a:miter/>
          </a:ln>
        </p:spPr>
        <p:txBody>
          <a:bodyPr wrap="square" lIns="96120" tIns="51120" rIns="96120" bIns="5112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700" b="1" strike="noStrike" cap="all" spc="-1" dirty="0">
                <a:latin typeface="Boycott" panose="02000000000000000000" pitchFamily="2" charset="0"/>
                <a:ea typeface="Chalkduster"/>
              </a:rPr>
              <a:t>NIGHTMARE</a:t>
            </a:r>
            <a:endParaRPr lang="en-US" sz="4700" b="0" strike="noStrike" spc="-1" dirty="0">
              <a:latin typeface="Boycott" panose="02000000000000000000" pitchFamily="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578380" y="850901"/>
            <a:ext cx="2609514" cy="2151392"/>
            <a:chOff x="5515349" y="885211"/>
            <a:chExt cx="2609514" cy="21513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ounded Rectangle 21"/>
            <p:cNvSpPr/>
            <p:nvPr/>
          </p:nvSpPr>
          <p:spPr>
            <a:xfrm>
              <a:off x="5515349" y="885211"/>
              <a:ext cx="2609514" cy="215139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8" name="Picture 7"/>
            <p:cNvPicPr/>
            <p:nvPr/>
          </p:nvPicPr>
          <p:blipFill>
            <a:blip r:embed="rId12"/>
            <a:stretch/>
          </p:blipFill>
          <p:spPr>
            <a:xfrm>
              <a:off x="5670420" y="1400488"/>
              <a:ext cx="2230252" cy="13793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9" name="TextShape 8"/>
            <p:cNvSpPr txBox="1"/>
            <p:nvPr/>
          </p:nvSpPr>
          <p:spPr>
            <a:xfrm>
              <a:off x="6352802" y="904979"/>
              <a:ext cx="1136034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pc="-1" dirty="0" smtClean="0">
                  <a:latin typeface="Enigmatic Unicode" panose="02000000000000000000" pitchFamily="2" charset="0"/>
                  <a:ea typeface="AvenirNext-Medium"/>
                </a:rPr>
                <a:t>E</a:t>
              </a:r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MSP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sp>
        <p:nvSpPr>
          <p:cNvPr id="36" name="Right Arrow 35"/>
          <p:cNvSpPr/>
          <p:nvPr/>
        </p:nvSpPr>
        <p:spPr>
          <a:xfrm rot="5400000" flipH="1">
            <a:off x="5651715" y="2959652"/>
            <a:ext cx="768281" cy="454948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463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38" grpId="0" animBg="1"/>
      <p:bldP spid="34" grpId="0" animBg="1"/>
      <p:bldP spid="39" grpId="0" animBg="1"/>
      <p:bldP spid="42" grpId="0" animBg="1"/>
      <p:bldP spid="43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225" y="-136704"/>
            <a:ext cx="9925050" cy="1325563"/>
          </a:xfrm>
        </p:spPr>
        <p:txBody>
          <a:bodyPr>
            <a:noAutofit/>
          </a:bodyPr>
          <a:lstStyle/>
          <a:p>
            <a:r>
              <a:rPr lang="en-US" sz="4400" dirty="0"/>
              <a:t>WE present the </a:t>
            </a:r>
            <a:r>
              <a:rPr lang="en-US" sz="4400" dirty="0" err="1"/>
              <a:t>EMt</a:t>
            </a:r>
            <a:r>
              <a:rPr lang="en-US" sz="4400" dirty="0"/>
              <a:t> (electric mobility token) 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2670285" y="4297437"/>
            <a:ext cx="2460353" cy="477303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ight Arrow 37"/>
          <p:cNvSpPr/>
          <p:nvPr/>
        </p:nvSpPr>
        <p:spPr>
          <a:xfrm flipH="1">
            <a:off x="7927289" y="4365849"/>
            <a:ext cx="2047566" cy="431748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Right Arrow 41"/>
          <p:cNvSpPr/>
          <p:nvPr/>
        </p:nvSpPr>
        <p:spPr>
          <a:xfrm rot="5400000">
            <a:off x="4600082" y="3062649"/>
            <a:ext cx="1606417" cy="493390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0" name="Group 19"/>
          <p:cNvGrpSpPr/>
          <p:nvPr/>
        </p:nvGrpSpPr>
        <p:grpSpPr>
          <a:xfrm>
            <a:off x="3414697" y="953389"/>
            <a:ext cx="2724909" cy="1665480"/>
            <a:chOff x="1701184" y="894417"/>
            <a:chExt cx="3322002" cy="19210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1704418" y="894417"/>
              <a:ext cx="3181460" cy="192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TextShape 2"/>
            <p:cNvSpPr txBox="1"/>
            <p:nvPr/>
          </p:nvSpPr>
          <p:spPr>
            <a:xfrm>
              <a:off x="1701184" y="911740"/>
              <a:ext cx="3322002" cy="971093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18" y="1132812"/>
              <a:ext cx="3092824" cy="1546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Right Arrow 43"/>
          <p:cNvSpPr/>
          <p:nvPr/>
        </p:nvSpPr>
        <p:spPr>
          <a:xfrm rot="16200000" flipH="1">
            <a:off x="6233544" y="3060823"/>
            <a:ext cx="1580448" cy="493390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/>
          <p:cNvGrpSpPr/>
          <p:nvPr/>
        </p:nvGrpSpPr>
        <p:grpSpPr>
          <a:xfrm>
            <a:off x="6194033" y="895468"/>
            <a:ext cx="2355959" cy="1719292"/>
            <a:chOff x="5515349" y="885211"/>
            <a:chExt cx="2609514" cy="20225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ounded Rectangle 21"/>
            <p:cNvSpPr/>
            <p:nvPr/>
          </p:nvSpPr>
          <p:spPr>
            <a:xfrm>
              <a:off x="5515349" y="885211"/>
              <a:ext cx="2609514" cy="20225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8" name="Picture 7"/>
            <p:cNvPicPr/>
            <p:nvPr/>
          </p:nvPicPr>
          <p:blipFill>
            <a:blip r:embed="rId4"/>
            <a:stretch/>
          </p:blipFill>
          <p:spPr>
            <a:xfrm>
              <a:off x="5670420" y="1400488"/>
              <a:ext cx="2230252" cy="13793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/>
          </p:spPr>
        </p:pic>
        <p:sp>
          <p:nvSpPr>
            <p:cNvPr id="19" name="TextShape 8"/>
            <p:cNvSpPr txBox="1"/>
            <p:nvPr/>
          </p:nvSpPr>
          <p:spPr>
            <a:xfrm>
              <a:off x="6352802" y="904979"/>
              <a:ext cx="1136034" cy="566577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pc="-1" dirty="0">
                  <a:latin typeface="Enigmatic Unicode" panose="02000000000000000000" pitchFamily="2" charset="0"/>
                  <a:ea typeface="AvenirNext-Medium"/>
                </a:rPr>
                <a:t>E</a:t>
              </a:r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MSP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0244" y="3357935"/>
            <a:ext cx="2231141" cy="1580310"/>
            <a:chOff x="5670420" y="3133930"/>
            <a:chExt cx="2230252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1258125" cy="50131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sp>
        <p:nvSpPr>
          <p:cNvPr id="45" name="Right Arrow 44"/>
          <p:cNvSpPr/>
          <p:nvPr/>
        </p:nvSpPr>
        <p:spPr>
          <a:xfrm>
            <a:off x="3513706" y="5495316"/>
            <a:ext cx="1629641" cy="476673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9" name="Group 28"/>
          <p:cNvGrpSpPr/>
          <p:nvPr/>
        </p:nvGrpSpPr>
        <p:grpSpPr>
          <a:xfrm>
            <a:off x="830958" y="5202960"/>
            <a:ext cx="3590651" cy="189008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652202" y="3515340"/>
            <a:ext cx="2507800" cy="1900333"/>
            <a:chOff x="1861748" y="5271649"/>
            <a:chExt cx="2171126" cy="189085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Rounded Rectangle 27"/>
            <p:cNvSpPr/>
            <p:nvPr/>
          </p:nvSpPr>
          <p:spPr>
            <a:xfrm>
              <a:off x="1861748" y="5271649"/>
              <a:ext cx="2171126" cy="1575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TextShape 5"/>
            <p:cNvSpPr txBox="1"/>
            <p:nvPr/>
          </p:nvSpPr>
          <p:spPr>
            <a:xfrm>
              <a:off x="2108924" y="5299111"/>
              <a:ext cx="1824297" cy="841902"/>
            </a:xfrm>
            <a:prstGeom prst="rect">
              <a:avLst/>
            </a:prstGeom>
            <a:solidFill>
              <a:schemeClr val="bg1"/>
            </a:solidFill>
            <a:ln w="12600">
              <a:solidFill>
                <a:schemeClr val="bg1"/>
              </a:solidFill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10" name="Picture 9"/>
            <p:cNvPicPr/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168519" y="5720062"/>
              <a:ext cx="1686955" cy="14424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6" name="Right Arrow 45"/>
          <p:cNvSpPr/>
          <p:nvPr/>
        </p:nvSpPr>
        <p:spPr>
          <a:xfrm rot="19223416" flipH="1">
            <a:off x="7209210" y="3052531"/>
            <a:ext cx="2954010" cy="466912"/>
          </a:xfrm>
          <a:prstGeom prst="rightArrow">
            <a:avLst/>
          </a:prstGeom>
          <a:solidFill>
            <a:srgbClr val="05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8792176" y="1559611"/>
            <a:ext cx="4386914" cy="1694352"/>
            <a:chOff x="9518350" y="915783"/>
            <a:chExt cx="5075738" cy="205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ounded Rectangle 22"/>
            <p:cNvSpPr/>
            <p:nvPr/>
          </p:nvSpPr>
          <p:spPr>
            <a:xfrm>
              <a:off x="9518350" y="915783"/>
              <a:ext cx="2557447" cy="20552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147822" y="960579"/>
              <a:ext cx="4446266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11"/>
            <a:stretch/>
          </p:blipFill>
          <p:spPr>
            <a:xfrm>
              <a:off x="9598718" y="1420169"/>
              <a:ext cx="2202463" cy="13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" name="Group 3"/>
          <p:cNvGrpSpPr/>
          <p:nvPr/>
        </p:nvGrpSpPr>
        <p:grpSpPr>
          <a:xfrm>
            <a:off x="8488759" y="5193692"/>
            <a:ext cx="4590646" cy="1579896"/>
            <a:chOff x="8488759" y="5193692"/>
            <a:chExt cx="4590646" cy="1579896"/>
          </a:xfrm>
        </p:grpSpPr>
        <p:grpSp>
          <p:nvGrpSpPr>
            <p:cNvPr id="47" name="Group 46"/>
            <p:cNvGrpSpPr/>
            <p:nvPr/>
          </p:nvGrpSpPr>
          <p:grpSpPr>
            <a:xfrm>
              <a:off x="8488759" y="5193692"/>
              <a:ext cx="4590646" cy="1579896"/>
              <a:chOff x="8476817" y="4472806"/>
              <a:chExt cx="4446266" cy="2439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Rounded Rectangle 47"/>
              <p:cNvSpPr/>
              <p:nvPr/>
            </p:nvSpPr>
            <p:spPr>
              <a:xfrm>
                <a:off x="9518350" y="4472806"/>
                <a:ext cx="2282831" cy="2439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9" name="TextShape 7"/>
              <p:cNvSpPr txBox="1"/>
              <p:nvPr/>
            </p:nvSpPr>
            <p:spPr>
              <a:xfrm>
                <a:off x="8476817" y="4472806"/>
                <a:ext cx="4446266" cy="591888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pPr algn="ctr"/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Billing and </a:t>
                </a:r>
                <a:r>
                  <a:rPr lang="en-US" sz="2400" b="0" strike="noStrike" spc="-1" dirty="0">
                    <a:latin typeface="Enigmatic Unicode" panose="02000000000000000000" pitchFamily="2" charset="0"/>
                    <a:ea typeface="AvenirNext-Medium"/>
                  </a:rPr>
                  <a:t>Settlers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  <p:pic>
            <p:nvPicPr>
              <p:cNvPr id="50" name="Picture 49"/>
              <p:cNvPicPr/>
              <p:nvPr/>
            </p:nvPicPr>
            <p:blipFill>
              <a:blip r:embed="rId1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/>
            </p:blipFill>
            <p:spPr>
              <a:xfrm>
                <a:off x="9764385" y="5274939"/>
                <a:ext cx="1790760" cy="14582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" name="TextBox 2"/>
            <p:cNvSpPr txBox="1"/>
            <p:nvPr/>
          </p:nvSpPr>
          <p:spPr>
            <a:xfrm rot="16200000">
              <a:off x="10290765" y="4986210"/>
              <a:ext cx="123067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FF0000"/>
                  </a:solidFill>
                  <a:latin typeface="Boycott" panose="02000000000000000000" pitchFamily="2" charset="0"/>
                </a:rPr>
                <a:t>X</a:t>
              </a:r>
              <a:endParaRPr lang="bg-BG" sz="13800" dirty="0">
                <a:solidFill>
                  <a:srgbClr val="FF0000"/>
                </a:solidFill>
                <a:latin typeface="Boycott" panose="02000000000000000000" pitchFamily="2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026083" y="4199778"/>
            <a:ext cx="3177005" cy="2378213"/>
            <a:chOff x="4630114" y="2902123"/>
            <a:chExt cx="3811120" cy="3171167"/>
          </a:xfrm>
          <a:effectLst>
            <a:outerShdw dist="50800" dir="5400000" algn="ctr" rotWithShape="0">
              <a:srgbClr val="000000">
                <a:alpha val="75000"/>
              </a:srgbClr>
            </a:outerShdw>
          </a:effectLst>
        </p:grpSpPr>
        <p:grpSp>
          <p:nvGrpSpPr>
            <p:cNvPr id="53" name="Group 52"/>
            <p:cNvGrpSpPr/>
            <p:nvPr/>
          </p:nvGrpSpPr>
          <p:grpSpPr>
            <a:xfrm>
              <a:off x="4630114" y="3171566"/>
              <a:ext cx="3811120" cy="2686631"/>
              <a:chOff x="4549624" y="4276977"/>
              <a:chExt cx="3811120" cy="3389589"/>
            </a:xfrm>
          </p:grpSpPr>
          <p:pic>
            <p:nvPicPr>
              <p:cNvPr id="56" name="Picture 2" descr="Ð ÐµÐ·ÑÐ»ÑÐ°Ñ Ñ Ð¸Ð·Ð¾Ð±ÑÐ°Ð¶ÐµÐ½Ð¸Ðµ Ð·Ð° platform png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9731" y="5514392"/>
                <a:ext cx="2750906" cy="21521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56"/>
              <p:cNvPicPr/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100000" l="0" r="100000">
                            <a14:foregroundMark x1="23938" y1="2778" x2="27125" y2="20000"/>
                            <a14:foregroundMark x1="25500" y1="39667" x2="23688" y2="27222"/>
                            <a14:foregroundMark x1="50063" y1="3222" x2="44000" y2="27667"/>
                            <a14:foregroundMark x1="48750" y1="32556" x2="48188" y2="21000"/>
                            <a14:foregroundMark x1="39250" y1="28222" x2="39250" y2="28222"/>
                            <a14:foregroundMark x1="55313" y1="37778" x2="55313" y2="37778"/>
                            <a14:foregroundMark x1="50563" y1="45444" x2="50563" y2="45444"/>
                            <a14:foregroundMark x1="69563" y1="1778" x2="67438" y2="18111"/>
                            <a14:foregroundMark x1="64063" y1="32000" x2="69813" y2="32556"/>
                            <a14:foregroundMark x1="51375" y1="90556" x2="51375" y2="90556"/>
                          </a14:backgroundRemoval>
                        </a14:imgEffect>
                      </a14:imgLayer>
                    </a14:imgProps>
                  </a:ext>
                </a:extLst>
              </a:blip>
              <a:srcRect b="49143"/>
              <a:stretch/>
            </p:blipFill>
            <p:spPr>
              <a:xfrm>
                <a:off x="4549624" y="4276977"/>
                <a:ext cx="3811120" cy="1164731"/>
              </a:xfrm>
              <a:prstGeom prst="rect">
                <a:avLst/>
              </a:prstGeom>
              <a:ln w="12600">
                <a:noFill/>
                <a:miter/>
              </a:ln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931" b="89954" l="4539" r="89976">
                            <a14:foregroundMark x1="12388" y1="30485" x2="12388" y2="30485"/>
                            <a14:foregroundMark x1="18345" y1="48845" x2="18345" y2="48845"/>
                            <a14:foregroundMark x1="33995" y1="29792" x2="26478" y2="66513"/>
                            <a14:foregroundMark x1="57541" y1="38915" x2="57541" y2="38915"/>
                            <a14:foregroundMark x1="66336" y1="35912" x2="66336" y2="35912"/>
                            <a14:foregroundMark x1="77920" y1="27483" x2="77920" y2="27483"/>
                            <a14:foregroundMark x1="77305" y1="32794" x2="76690" y2="48152"/>
                            <a14:foregroundMark x1="72293" y1="52771" x2="72293" y2="52771"/>
                            <a14:foregroundMark x1="26194" y1="30485" x2="33712" y2="67321"/>
                            <a14:foregroundMark x1="28038" y1="27483" x2="28038" y2="27483"/>
                            <a14:foregroundMark x1="11442" y1="31293" x2="10165" y2="58891"/>
                            <a14:foregroundMark x1="18345" y1="32102" x2="17683" y2="58891"/>
                            <a14:foregroundMark x1="22411" y1="32102" x2="22411" y2="59584"/>
                            <a14:foregroundMark x1="33381" y1="28984" x2="32151" y2="28984"/>
                            <a14:foregroundMark x1="57872" y1="29792" x2="57872" y2="59584"/>
                            <a14:foregroundMark x1="67565" y1="29792" x2="66950" y2="58891"/>
                            <a14:foregroundMark x1="76690" y1="64203" x2="76359" y2="44342"/>
                            <a14:foregroundMark x1="36312" y1="45497" x2="36312" y2="45497"/>
                            <a14:foregroundMark x1="39953" y1="42841" x2="39953" y2="42841"/>
                            <a14:foregroundMark x1="36312" y1="44226" x2="36312" y2="44226"/>
                            <a14:foregroundMark x1="38440" y1="61432" x2="38440" y2="61432"/>
                            <a14:foregroundMark x1="36501" y1="59238" x2="36501" y2="59238"/>
                            <a14:foregroundMark x1="38345" y1="59007" x2="39054" y2="44804"/>
                            <a14:foregroundMark x1="36643" y1="46305" x2="36548" y2="58776"/>
                            <a14:foregroundMark x1="36785" y1="65242" x2="36407" y2="623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4916" r="15749" b="26173"/>
              <a:stretch/>
            </p:blipFill>
            <p:spPr>
              <a:xfrm>
                <a:off x="5179383" y="5447909"/>
                <a:ext cx="2421971" cy="707782"/>
              </a:xfrm>
              <a:prstGeom prst="rect">
                <a:avLst/>
              </a:prstGeom>
              <a:ln w="38100" cap="rnd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54" name="Half Frame 53"/>
            <p:cNvSpPr/>
            <p:nvPr/>
          </p:nvSpPr>
          <p:spPr>
            <a:xfrm>
              <a:off x="4822083" y="2902123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55" name="Half Frame 54"/>
            <p:cNvSpPr/>
            <p:nvPr/>
          </p:nvSpPr>
          <p:spPr>
            <a:xfrm flipH="1" flipV="1">
              <a:off x="6806575" y="4500246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535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225" y="-136704"/>
            <a:ext cx="9925050" cy="1325563"/>
          </a:xfrm>
        </p:spPr>
        <p:txBody>
          <a:bodyPr>
            <a:noAutofit/>
          </a:bodyPr>
          <a:lstStyle/>
          <a:p>
            <a:r>
              <a:rPr lang="en-US" sz="4400" dirty="0"/>
              <a:t>WE present the </a:t>
            </a:r>
            <a:r>
              <a:rPr lang="en-US" sz="4400" dirty="0" err="1"/>
              <a:t>EMt</a:t>
            </a:r>
            <a:r>
              <a:rPr lang="en-US" sz="4400" dirty="0"/>
              <a:t> (electric mobility token)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88861" y="1012271"/>
            <a:ext cx="2724909" cy="1669511"/>
            <a:chOff x="1665224" y="889767"/>
            <a:chExt cx="3322002" cy="19257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ounded Rectangle 14"/>
            <p:cNvSpPr/>
            <p:nvPr/>
          </p:nvSpPr>
          <p:spPr>
            <a:xfrm>
              <a:off x="1704418" y="894417"/>
              <a:ext cx="3181460" cy="192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TextShape 2"/>
            <p:cNvSpPr txBox="1"/>
            <p:nvPr/>
          </p:nvSpPr>
          <p:spPr>
            <a:xfrm>
              <a:off x="1665224" y="889767"/>
              <a:ext cx="3322002" cy="971093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419" y="1197425"/>
              <a:ext cx="3092824" cy="15464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1812178" y="2943917"/>
            <a:ext cx="2231141" cy="1580310"/>
            <a:chOff x="5670420" y="3133930"/>
            <a:chExt cx="2230252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rgbClr val="0FC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1258125" cy="50131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117709" y="4922487"/>
            <a:ext cx="3590651" cy="189008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rgbClr val="A0F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04148" y="1012765"/>
            <a:ext cx="4386914" cy="1694352"/>
            <a:chOff x="9518350" y="915783"/>
            <a:chExt cx="5075738" cy="20552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ounded Rectangle 22"/>
            <p:cNvSpPr/>
            <p:nvPr/>
          </p:nvSpPr>
          <p:spPr>
            <a:xfrm>
              <a:off x="9518350" y="915783"/>
              <a:ext cx="2557447" cy="20552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147822" y="960579"/>
              <a:ext cx="4446266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/>
          </p:blipFill>
          <p:spPr>
            <a:xfrm>
              <a:off x="9598718" y="1420169"/>
              <a:ext cx="2202463" cy="13635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5753311" y="968406"/>
            <a:ext cx="2647050" cy="1687001"/>
            <a:chOff x="9341762" y="4833284"/>
            <a:chExt cx="2647050" cy="1687001"/>
          </a:xfrm>
        </p:grpSpPr>
        <p:grpSp>
          <p:nvGrpSpPr>
            <p:cNvPr id="21" name="Group 20"/>
            <p:cNvGrpSpPr/>
            <p:nvPr/>
          </p:nvGrpSpPr>
          <p:grpSpPr>
            <a:xfrm>
              <a:off x="9341762" y="4833284"/>
              <a:ext cx="2647050" cy="1687001"/>
              <a:chOff x="5515349" y="885211"/>
              <a:chExt cx="2609514" cy="202259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515349" y="885211"/>
                <a:ext cx="2609514" cy="2022590"/>
              </a:xfrm>
              <a:prstGeom prst="roundRect">
                <a:avLst/>
              </a:prstGeom>
              <a:solidFill>
                <a:srgbClr val="A0F7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9" name="TextShape 8"/>
              <p:cNvSpPr txBox="1"/>
              <p:nvPr/>
            </p:nvSpPr>
            <p:spPr>
              <a:xfrm>
                <a:off x="6352802" y="904979"/>
                <a:ext cx="1136034" cy="566577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r>
                  <a:rPr lang="en-US" sz="2400" spc="-1" dirty="0">
                    <a:latin typeface="Enigmatic Unicode" panose="02000000000000000000" pitchFamily="2" charset="0"/>
                    <a:ea typeface="AvenirNext-Medium"/>
                  </a:rPr>
                  <a:t>E</a:t>
                </a:r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MSP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</p:grpSp>
        <p:pic>
          <p:nvPicPr>
            <p:cNvPr id="7170" name="Picture 2" descr="Ð ÐµÐ·ÑÐ»ÑÐ°Ñ Ñ Ð¸Ð·Ð¾Ð±ÑÐ°Ð¶ÐµÐ½Ð¸Ðµ Ð·Ð° spark bulgaria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23500" y1="58986" x2="26500" y2="80184"/>
                          <a14:foregroundMark x1="53500" y1="69124" x2="27750" y2="64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846" y="5108808"/>
              <a:ext cx="2395937" cy="1299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5" name="Straight Connector 34"/>
          <p:cNvCxnSpPr>
            <a:stCxn id="26" idx="3"/>
          </p:cNvCxnSpPr>
          <p:nvPr/>
        </p:nvCxnSpPr>
        <p:spPr>
          <a:xfrm>
            <a:off x="4043319" y="3734072"/>
            <a:ext cx="1985346" cy="0"/>
          </a:xfrm>
          <a:prstGeom prst="line">
            <a:avLst/>
          </a:prstGeom>
          <a:ln w="76200">
            <a:solidFill>
              <a:srgbClr val="0FCFB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028665" y="3700254"/>
            <a:ext cx="0" cy="1826801"/>
          </a:xfrm>
          <a:prstGeom prst="line">
            <a:avLst/>
          </a:prstGeom>
          <a:ln w="76200">
            <a:solidFill>
              <a:srgbClr val="0FCFB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57934" y="5477991"/>
            <a:ext cx="2070731" cy="0"/>
          </a:xfrm>
          <a:prstGeom prst="line">
            <a:avLst/>
          </a:prstGeom>
          <a:ln w="76200">
            <a:solidFill>
              <a:srgbClr val="0FCFB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650623" y="5158342"/>
            <a:ext cx="2392696" cy="1654232"/>
            <a:chOff x="1758979" y="5176125"/>
            <a:chExt cx="2392696" cy="1654232"/>
          </a:xfrm>
        </p:grpSpPr>
        <p:sp>
          <p:nvSpPr>
            <p:cNvPr id="28" name="Rounded Rectangle 27"/>
            <p:cNvSpPr/>
            <p:nvPr/>
          </p:nvSpPr>
          <p:spPr>
            <a:xfrm>
              <a:off x="1758979" y="5176125"/>
              <a:ext cx="2384288" cy="1378708"/>
            </a:xfrm>
            <a:prstGeom prst="roundRect">
              <a:avLst/>
            </a:prstGeom>
            <a:solidFill>
              <a:srgbClr val="0FC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7" name="Round Same Side Corner Rectangle 16"/>
            <p:cNvSpPr/>
            <p:nvPr/>
          </p:nvSpPr>
          <p:spPr>
            <a:xfrm rot="5400000">
              <a:off x="2839088" y="5242246"/>
              <a:ext cx="1378708" cy="1246466"/>
            </a:xfrm>
            <a:prstGeom prst="round2SameRect">
              <a:avLst/>
            </a:prstGeom>
            <a:solidFill>
              <a:srgbClr val="A0F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0" name="Picture 9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095869" y="5568423"/>
              <a:ext cx="1852581" cy="1261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Shape 5"/>
            <p:cNvSpPr txBox="1"/>
            <p:nvPr/>
          </p:nvSpPr>
          <p:spPr>
            <a:xfrm>
              <a:off x="2030423" y="5200150"/>
              <a:ext cx="2003407" cy="736546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4021620" y="6043578"/>
            <a:ext cx="5582528" cy="27818"/>
          </a:xfrm>
          <a:prstGeom prst="line">
            <a:avLst/>
          </a:prstGeom>
          <a:ln w="76200">
            <a:solidFill>
              <a:srgbClr val="A0F7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483050" y="5444705"/>
            <a:ext cx="2145270" cy="10690"/>
          </a:xfrm>
          <a:prstGeom prst="line">
            <a:avLst/>
          </a:prstGeom>
          <a:ln w="76200">
            <a:solidFill>
              <a:srgbClr val="A0F7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483050" y="2655407"/>
            <a:ext cx="0" cy="2815892"/>
          </a:xfrm>
          <a:prstGeom prst="line">
            <a:avLst/>
          </a:prstGeom>
          <a:ln w="76200">
            <a:solidFill>
              <a:srgbClr val="A0F70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529234" y="3137868"/>
            <a:ext cx="4259803" cy="3171167"/>
            <a:chOff x="4655296" y="2902123"/>
            <a:chExt cx="4259803" cy="3171167"/>
          </a:xfrm>
          <a:effectLst>
            <a:outerShdw blurRad="50800" dist="50800" dir="5400000" algn="ctr" rotWithShape="0">
              <a:srgbClr val="000000">
                <a:alpha val="78000"/>
              </a:srgbClr>
            </a:outerShdw>
          </a:effectLst>
        </p:grpSpPr>
        <p:pic>
          <p:nvPicPr>
            <p:cNvPr id="40" name="Picture 39"/>
            <p:cNvPicPr/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23938" y1="2778" x2="27125" y2="20000"/>
                          <a14:foregroundMark x1="25500" y1="39667" x2="23688" y2="27222"/>
                          <a14:foregroundMark x1="50063" y1="3222" x2="44000" y2="27667"/>
                          <a14:foregroundMark x1="48750" y1="32556" x2="48188" y2="21000"/>
                          <a14:foregroundMark x1="39250" y1="28222" x2="39250" y2="28222"/>
                          <a14:foregroundMark x1="55313" y1="37778" x2="55313" y2="37778"/>
                          <a14:foregroundMark x1="50563" y1="45444" x2="50563" y2="45444"/>
                          <a14:foregroundMark x1="69563" y1="1778" x2="67438" y2="18111"/>
                          <a14:foregroundMark x1="64063" y1="32000" x2="69813" y2="32556"/>
                          <a14:foregroundMark x1="51375" y1="90556" x2="51375" y2="90556"/>
                        </a14:backgroundRemoval>
                      </a14:imgEffect>
                    </a14:imgLayer>
                  </a14:imgProps>
                </a:ext>
              </a:extLst>
            </a:blip>
            <a:srcRect b="49143"/>
            <a:stretch/>
          </p:blipFill>
          <p:spPr>
            <a:xfrm>
              <a:off x="4655296" y="3528003"/>
              <a:ext cx="4259803" cy="1143056"/>
            </a:xfrm>
            <a:prstGeom prst="rect">
              <a:avLst/>
            </a:prstGeom>
            <a:ln w="12600">
              <a:noFill/>
              <a:miter/>
            </a:ln>
          </p:spPr>
        </p:pic>
        <p:sp>
          <p:nvSpPr>
            <p:cNvPr id="4" name="Half Frame 3"/>
            <p:cNvSpPr/>
            <p:nvPr/>
          </p:nvSpPr>
          <p:spPr>
            <a:xfrm>
              <a:off x="4822083" y="2902123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39" name="Half Frame 38"/>
            <p:cNvSpPr/>
            <p:nvPr/>
          </p:nvSpPr>
          <p:spPr>
            <a:xfrm flipH="1" flipV="1">
              <a:off x="6806575" y="4500246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461522" y="3011198"/>
            <a:ext cx="4590646" cy="1579896"/>
            <a:chOff x="8488759" y="5193692"/>
            <a:chExt cx="4590646" cy="1579896"/>
          </a:xfrm>
        </p:grpSpPr>
        <p:grpSp>
          <p:nvGrpSpPr>
            <p:cNvPr id="73" name="Group 72"/>
            <p:cNvGrpSpPr/>
            <p:nvPr/>
          </p:nvGrpSpPr>
          <p:grpSpPr>
            <a:xfrm>
              <a:off x="8488759" y="5193692"/>
              <a:ext cx="4590646" cy="1579896"/>
              <a:chOff x="8476817" y="4472806"/>
              <a:chExt cx="4446266" cy="2439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5" name="Rounded Rectangle 74"/>
              <p:cNvSpPr/>
              <p:nvPr/>
            </p:nvSpPr>
            <p:spPr>
              <a:xfrm>
                <a:off x="9518350" y="4472806"/>
                <a:ext cx="2282831" cy="2439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6" name="TextShape 7"/>
              <p:cNvSpPr txBox="1"/>
              <p:nvPr/>
            </p:nvSpPr>
            <p:spPr>
              <a:xfrm>
                <a:off x="8476817" y="4472806"/>
                <a:ext cx="4446266" cy="591888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pPr algn="ctr"/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Billing and </a:t>
                </a:r>
                <a:r>
                  <a:rPr lang="en-US" sz="2400" b="0" strike="noStrike" spc="-1" dirty="0">
                    <a:latin typeface="Enigmatic Unicode" panose="02000000000000000000" pitchFamily="2" charset="0"/>
                    <a:ea typeface="AvenirNext-Medium"/>
                  </a:rPr>
                  <a:t>Settlers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  <p:pic>
            <p:nvPicPr>
              <p:cNvPr id="77" name="Picture 76"/>
              <p:cNvPicPr/>
              <p:nvPr/>
            </p:nvPicPr>
            <p:blipFill>
              <a:blip r:embed="rId1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/>
            </p:blipFill>
            <p:spPr>
              <a:xfrm>
                <a:off x="9764385" y="5274939"/>
                <a:ext cx="1790760" cy="14582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4" name="TextBox 73"/>
            <p:cNvSpPr txBox="1"/>
            <p:nvPr/>
          </p:nvSpPr>
          <p:spPr>
            <a:xfrm rot="16200000">
              <a:off x="10290765" y="4986210"/>
              <a:ext cx="123067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FF0000"/>
                  </a:solidFill>
                  <a:latin typeface="Boycott" panose="02000000000000000000" pitchFamily="2" charset="0"/>
                </a:rPr>
                <a:t>X</a:t>
              </a:r>
              <a:endParaRPr lang="bg-BG" sz="13800" dirty="0">
                <a:solidFill>
                  <a:srgbClr val="FF0000"/>
                </a:solidFill>
                <a:latin typeface="Boycott" panose="02000000000000000000" pitchFamily="2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761488" y="4915215"/>
            <a:ext cx="28350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  <a:latin typeface="American Captain" pitchFamily="2" charset="0"/>
              </a:rPr>
              <a:t>CHARGING</a:t>
            </a:r>
            <a:endParaRPr lang="bg-BG" sz="6000" dirty="0">
              <a:solidFill>
                <a:schemeClr val="accent6">
                  <a:lumMod val="50000"/>
                </a:schemeClr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57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225" y="-136704"/>
            <a:ext cx="9925050" cy="1325563"/>
          </a:xfrm>
        </p:spPr>
        <p:txBody>
          <a:bodyPr>
            <a:noAutofit/>
          </a:bodyPr>
          <a:lstStyle/>
          <a:p>
            <a:r>
              <a:rPr lang="en-US" sz="4400" dirty="0"/>
              <a:t>WE present the </a:t>
            </a:r>
            <a:r>
              <a:rPr lang="en-US" sz="4400" dirty="0" err="1"/>
              <a:t>EMt</a:t>
            </a:r>
            <a:r>
              <a:rPr lang="en-US" sz="4400" dirty="0"/>
              <a:t> (electric mobility token)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9117709" y="4922487"/>
            <a:ext cx="3590651" cy="189008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4139357" y="4385731"/>
            <a:ext cx="7073939" cy="28953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69168" y="1811906"/>
            <a:ext cx="2070731" cy="0"/>
          </a:xfrm>
          <a:prstGeom prst="line">
            <a:avLst/>
          </a:prstGeom>
          <a:ln w="76200">
            <a:solidFill>
              <a:srgbClr val="6D3C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209164" y="5158342"/>
            <a:ext cx="2384288" cy="1654232"/>
            <a:chOff x="1758979" y="5176125"/>
            <a:chExt cx="2384288" cy="1654232"/>
          </a:xfrm>
        </p:grpSpPr>
        <p:sp>
          <p:nvSpPr>
            <p:cNvPr id="28" name="Rounded Rectangle 27"/>
            <p:cNvSpPr/>
            <p:nvPr/>
          </p:nvSpPr>
          <p:spPr>
            <a:xfrm>
              <a:off x="1758979" y="5176125"/>
              <a:ext cx="2384288" cy="13787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0" name="Picture 9"/>
            <p:cNvPicPr/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095869" y="5568423"/>
              <a:ext cx="1852581" cy="1261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Shape 5"/>
            <p:cNvSpPr txBox="1"/>
            <p:nvPr/>
          </p:nvSpPr>
          <p:spPr>
            <a:xfrm>
              <a:off x="2030423" y="5200150"/>
              <a:ext cx="2003407" cy="736546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11212364" y="2681783"/>
            <a:ext cx="932" cy="1732900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301578" y="2695733"/>
            <a:ext cx="42376" cy="1620941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858499" y="2254279"/>
            <a:ext cx="1" cy="1448654"/>
          </a:xfrm>
          <a:prstGeom prst="line">
            <a:avLst/>
          </a:prstGeom>
          <a:ln w="76200">
            <a:solidFill>
              <a:srgbClr val="6D3C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858499" y="3774716"/>
            <a:ext cx="3309735" cy="3932"/>
          </a:xfrm>
          <a:prstGeom prst="line">
            <a:avLst/>
          </a:prstGeom>
          <a:ln w="76200">
            <a:solidFill>
              <a:srgbClr val="6D3C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195372" y="2357756"/>
            <a:ext cx="1" cy="1448654"/>
          </a:xfrm>
          <a:prstGeom prst="line">
            <a:avLst/>
          </a:prstGeom>
          <a:ln w="76200">
            <a:solidFill>
              <a:srgbClr val="6D3C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753311" y="968406"/>
            <a:ext cx="2647050" cy="1694016"/>
            <a:chOff x="9341762" y="4833284"/>
            <a:chExt cx="2647050" cy="1694016"/>
          </a:xfrm>
          <a:solidFill>
            <a:srgbClr val="FFCCFF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9341762" y="4833284"/>
              <a:ext cx="2647050" cy="1687001"/>
              <a:chOff x="5515349" y="885211"/>
              <a:chExt cx="2609514" cy="2022590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515349" y="885211"/>
                <a:ext cx="2609514" cy="202259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9" name="TextShape 8"/>
              <p:cNvSpPr txBox="1"/>
              <p:nvPr/>
            </p:nvSpPr>
            <p:spPr>
              <a:xfrm>
                <a:off x="6352802" y="904979"/>
                <a:ext cx="1136034" cy="566577"/>
              </a:xfrm>
              <a:prstGeom prst="rect">
                <a:avLst/>
              </a:prstGeom>
              <a:grp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r>
                  <a:rPr lang="en-US" sz="2400" spc="-1" dirty="0">
                    <a:latin typeface="Enigmatic Unicode" panose="02000000000000000000" pitchFamily="2" charset="0"/>
                    <a:ea typeface="AvenirNext-Medium"/>
                  </a:rPr>
                  <a:t>E</a:t>
                </a:r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MSP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</p:grpSp>
        <p:pic>
          <p:nvPicPr>
            <p:cNvPr id="7170" name="Picture 2" descr="Ð ÐµÐ·ÑÐ»ÑÐ°Ñ Ñ Ð¸Ð·Ð¾Ð±ÑÐ°Ð¶ÐµÐ½Ð¸Ðµ Ð·Ð° spark bulgari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3500" y1="58986" x2="26500" y2="80184"/>
                          <a14:foregroundMark x1="53500" y1="69124" x2="27750" y2="64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720" y="5227504"/>
              <a:ext cx="2395937" cy="1299796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1393924" y="1012767"/>
            <a:ext cx="2724909" cy="1682966"/>
            <a:chOff x="1393924" y="1012767"/>
            <a:chExt cx="2724909" cy="1682966"/>
          </a:xfrm>
        </p:grpSpPr>
        <p:sp>
          <p:nvSpPr>
            <p:cNvPr id="15" name="Rounded Rectangle 14"/>
            <p:cNvSpPr/>
            <p:nvPr/>
          </p:nvSpPr>
          <p:spPr>
            <a:xfrm>
              <a:off x="1421011" y="1016303"/>
              <a:ext cx="2609628" cy="1665480"/>
            </a:xfrm>
            <a:prstGeom prst="roundRect">
              <a:avLst/>
            </a:prstGeom>
            <a:solidFill>
              <a:srgbClr val="F9FC7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2" name="Round Same Side Corner Rectangle 41"/>
            <p:cNvSpPr/>
            <p:nvPr/>
          </p:nvSpPr>
          <p:spPr>
            <a:xfrm rot="5400000">
              <a:off x="2542879" y="1140254"/>
              <a:ext cx="1682966" cy="1427992"/>
            </a:xfrm>
            <a:prstGeom prst="round2Same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TextShape 2"/>
            <p:cNvSpPr txBox="1"/>
            <p:nvPr/>
          </p:nvSpPr>
          <p:spPr>
            <a:xfrm>
              <a:off x="1393924" y="1074385"/>
              <a:ext cx="2724909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1011" y="1279000"/>
              <a:ext cx="2536923" cy="13406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9604148" y="1005666"/>
            <a:ext cx="4375830" cy="1701451"/>
            <a:chOff x="9604148" y="1005666"/>
            <a:chExt cx="4375830" cy="1701451"/>
          </a:xfrm>
        </p:grpSpPr>
        <p:sp>
          <p:nvSpPr>
            <p:cNvPr id="23" name="Rounded Rectangle 22"/>
            <p:cNvSpPr/>
            <p:nvPr/>
          </p:nvSpPr>
          <p:spPr>
            <a:xfrm>
              <a:off x="9604148" y="1012765"/>
              <a:ext cx="2210378" cy="1694352"/>
            </a:xfrm>
            <a:prstGeom prst="roundRect">
              <a:avLst/>
            </a:prstGeom>
            <a:solidFill>
              <a:srgbClr val="F9F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4" name="Round Same Side Corner Rectangle 43"/>
            <p:cNvSpPr/>
            <p:nvPr/>
          </p:nvSpPr>
          <p:spPr>
            <a:xfrm rot="16200000" flipH="1">
              <a:off x="9326751" y="1290165"/>
              <a:ext cx="1682967" cy="1128172"/>
            </a:xfrm>
            <a:prstGeom prst="round2SameRect">
              <a:avLst/>
            </a:prstGeom>
            <a:solidFill>
              <a:srgbClr val="FF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137111" y="1005666"/>
              <a:ext cx="3842867" cy="389588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10"/>
            <a:stretch/>
          </p:blipFill>
          <p:spPr>
            <a:xfrm>
              <a:off x="9780536" y="1422872"/>
              <a:ext cx="1903569" cy="1124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1521013" y="3342177"/>
            <a:ext cx="2231141" cy="1580310"/>
            <a:chOff x="5670420" y="3133930"/>
            <a:chExt cx="2230252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rgbClr val="F9F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1258125" cy="50131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735394" y="5108114"/>
            <a:ext cx="4590646" cy="1536597"/>
            <a:chOff x="8488759" y="5193692"/>
            <a:chExt cx="4590646" cy="1579896"/>
          </a:xfrm>
        </p:grpSpPr>
        <p:grpSp>
          <p:nvGrpSpPr>
            <p:cNvPr id="69" name="Group 68"/>
            <p:cNvGrpSpPr/>
            <p:nvPr/>
          </p:nvGrpSpPr>
          <p:grpSpPr>
            <a:xfrm>
              <a:off x="8488759" y="5193692"/>
              <a:ext cx="4590646" cy="1579896"/>
              <a:chOff x="8476817" y="4472806"/>
              <a:chExt cx="4446266" cy="2439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Rounded Rectangle 71"/>
              <p:cNvSpPr/>
              <p:nvPr/>
            </p:nvSpPr>
            <p:spPr>
              <a:xfrm>
                <a:off x="9518350" y="4472806"/>
                <a:ext cx="2282831" cy="2439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73" name="TextShape 7"/>
              <p:cNvSpPr txBox="1"/>
              <p:nvPr/>
            </p:nvSpPr>
            <p:spPr>
              <a:xfrm>
                <a:off x="8476817" y="4472806"/>
                <a:ext cx="4446266" cy="591888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pPr algn="ctr"/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Billing and </a:t>
                </a:r>
                <a:r>
                  <a:rPr lang="en-US" sz="2400" b="0" strike="noStrike" spc="-1" dirty="0">
                    <a:latin typeface="Enigmatic Unicode" panose="02000000000000000000" pitchFamily="2" charset="0"/>
                    <a:ea typeface="AvenirNext-Medium"/>
                  </a:rPr>
                  <a:t>Settlers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  <p:pic>
            <p:nvPicPr>
              <p:cNvPr id="74" name="Picture 73"/>
              <p:cNvPicPr/>
              <p:nvPr/>
            </p:nvPicPr>
            <p:blipFill>
              <a:blip r:embed="rId1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/>
            </p:blipFill>
            <p:spPr>
              <a:xfrm>
                <a:off x="9764385" y="5274939"/>
                <a:ext cx="1790760" cy="14582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71" name="TextBox 70"/>
            <p:cNvSpPr txBox="1"/>
            <p:nvPr/>
          </p:nvSpPr>
          <p:spPr>
            <a:xfrm rot="16200000">
              <a:off x="10290765" y="4986210"/>
              <a:ext cx="123067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FF0000"/>
                  </a:solidFill>
                  <a:latin typeface="Boycott" panose="02000000000000000000" pitchFamily="2" charset="0"/>
                </a:rPr>
                <a:t>X</a:t>
              </a:r>
              <a:endParaRPr lang="bg-BG" sz="13800" dirty="0">
                <a:solidFill>
                  <a:srgbClr val="FF0000"/>
                </a:solidFill>
                <a:latin typeface="Boycott" panose="02000000000000000000" pitchFamily="2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832593" y="2909081"/>
            <a:ext cx="3811120" cy="2199033"/>
            <a:chOff x="5832593" y="2909081"/>
            <a:chExt cx="3811120" cy="2199033"/>
          </a:xfrm>
        </p:grpSpPr>
        <p:grpSp>
          <p:nvGrpSpPr>
            <p:cNvPr id="11" name="Group 10"/>
            <p:cNvGrpSpPr/>
            <p:nvPr/>
          </p:nvGrpSpPr>
          <p:grpSpPr>
            <a:xfrm>
              <a:off x="5832593" y="2909081"/>
              <a:ext cx="3811120" cy="2199033"/>
              <a:chOff x="4626563" y="2902123"/>
              <a:chExt cx="3811120" cy="2199033"/>
            </a:xfrm>
            <a:effectLst>
              <a:outerShdw blurRad="50800" dist="50800" dir="5400000" algn="ctr" rotWithShape="0">
                <a:srgbClr val="000000">
                  <a:alpha val="78000"/>
                </a:srgbClr>
              </a:outerShdw>
            </a:effectLst>
          </p:grpSpPr>
          <p:pic>
            <p:nvPicPr>
              <p:cNvPr id="40" name="Picture 39"/>
              <p:cNvPicPr/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100000" l="0" r="100000">
                            <a14:foregroundMark x1="23938" y1="2778" x2="27125" y2="20000"/>
                            <a14:foregroundMark x1="25500" y1="39667" x2="23688" y2="27222"/>
                            <a14:foregroundMark x1="50063" y1="3222" x2="44000" y2="27667"/>
                            <a14:foregroundMark x1="48750" y1="32556" x2="48188" y2="21000"/>
                            <a14:foregroundMark x1="39250" y1="28222" x2="39250" y2="28222"/>
                            <a14:foregroundMark x1="55313" y1="37778" x2="55313" y2="37778"/>
                            <a14:foregroundMark x1="50563" y1="45444" x2="50563" y2="45444"/>
                            <a14:foregroundMark x1="69563" y1="1778" x2="67438" y2="18111"/>
                            <a14:foregroundMark x1="64063" y1="32000" x2="69813" y2="32556"/>
                            <a14:foregroundMark x1="51375" y1="90556" x2="51375" y2="90556"/>
                          </a14:backgroundRemoval>
                        </a14:imgEffect>
                      </a14:imgLayer>
                    </a14:imgProps>
                  </a:ext>
                </a:extLst>
              </a:blip>
              <a:srcRect b="49143"/>
              <a:stretch/>
            </p:blipFill>
            <p:spPr>
              <a:xfrm>
                <a:off x="4626563" y="3141767"/>
                <a:ext cx="3811120" cy="923179"/>
              </a:xfrm>
              <a:prstGeom prst="rect">
                <a:avLst/>
              </a:prstGeom>
              <a:ln w="12600">
                <a:noFill/>
                <a:miter/>
              </a:ln>
            </p:spPr>
          </p:pic>
          <p:sp>
            <p:nvSpPr>
              <p:cNvPr id="4" name="Half Frame 3"/>
              <p:cNvSpPr/>
              <p:nvPr/>
            </p:nvSpPr>
            <p:spPr>
              <a:xfrm>
                <a:off x="4822083" y="2902123"/>
                <a:ext cx="1355305" cy="1573044"/>
              </a:xfrm>
              <a:prstGeom prst="halfFrame">
                <a:avLst>
                  <a:gd name="adj1" fmla="val 9905"/>
                  <a:gd name="adj2" fmla="val 11707"/>
                </a:avLst>
              </a:prstGeom>
              <a:solidFill>
                <a:srgbClr val="4E0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Half Frame 38"/>
              <p:cNvSpPr/>
              <p:nvPr/>
            </p:nvSpPr>
            <p:spPr>
              <a:xfrm flipH="1" flipV="1">
                <a:off x="6572076" y="3528112"/>
                <a:ext cx="1355305" cy="1573044"/>
              </a:xfrm>
              <a:prstGeom prst="halfFrame">
                <a:avLst>
                  <a:gd name="adj1" fmla="val 9905"/>
                  <a:gd name="adj2" fmla="val 11707"/>
                </a:avLst>
              </a:prstGeom>
              <a:solidFill>
                <a:srgbClr val="4E0D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440301" y="3942577"/>
              <a:ext cx="21257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05425B"/>
                  </a:solidFill>
                  <a:latin typeface="American Captain" pitchFamily="2" charset="0"/>
                </a:rPr>
                <a:t>LEASING</a:t>
              </a:r>
              <a:endParaRPr lang="bg-BG" sz="6000" dirty="0">
                <a:solidFill>
                  <a:srgbClr val="05425B"/>
                </a:solidFill>
                <a:latin typeface="American Captai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513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8484835" y="5300638"/>
            <a:ext cx="4872377" cy="1438501"/>
            <a:chOff x="8488759" y="5193692"/>
            <a:chExt cx="4590646" cy="1579896"/>
          </a:xfrm>
        </p:grpSpPr>
        <p:grpSp>
          <p:nvGrpSpPr>
            <p:cNvPr id="88" name="Group 87"/>
            <p:cNvGrpSpPr/>
            <p:nvPr/>
          </p:nvGrpSpPr>
          <p:grpSpPr>
            <a:xfrm>
              <a:off x="8488759" y="5193692"/>
              <a:ext cx="4590646" cy="1579896"/>
              <a:chOff x="8476817" y="4472806"/>
              <a:chExt cx="4446266" cy="2439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Rounded Rectangle 89"/>
              <p:cNvSpPr/>
              <p:nvPr/>
            </p:nvSpPr>
            <p:spPr>
              <a:xfrm>
                <a:off x="9518350" y="4472806"/>
                <a:ext cx="2282831" cy="2439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91" name="TextShape 7"/>
              <p:cNvSpPr txBox="1"/>
              <p:nvPr/>
            </p:nvSpPr>
            <p:spPr>
              <a:xfrm>
                <a:off x="8476817" y="4472806"/>
                <a:ext cx="4446266" cy="591888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pPr algn="ctr"/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Billing and </a:t>
                </a:r>
                <a:r>
                  <a:rPr lang="en-US" sz="2400" b="0" strike="noStrike" spc="-1" dirty="0">
                    <a:latin typeface="Enigmatic Unicode" panose="02000000000000000000" pitchFamily="2" charset="0"/>
                    <a:ea typeface="AvenirNext-Medium"/>
                  </a:rPr>
                  <a:t>Settlers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  <p:pic>
            <p:nvPicPr>
              <p:cNvPr id="92" name="Picture 91"/>
              <p:cNvPicPr/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/>
            </p:blipFill>
            <p:spPr>
              <a:xfrm>
                <a:off x="9764385" y="5274939"/>
                <a:ext cx="1790760" cy="14582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89" name="TextBox 88"/>
            <p:cNvSpPr txBox="1"/>
            <p:nvPr/>
          </p:nvSpPr>
          <p:spPr>
            <a:xfrm rot="16200000">
              <a:off x="10290765" y="4986210"/>
              <a:ext cx="123067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FF0000"/>
                  </a:solidFill>
                  <a:latin typeface="Boycott" panose="02000000000000000000" pitchFamily="2" charset="0"/>
                </a:rPr>
                <a:t>X</a:t>
              </a:r>
              <a:endParaRPr lang="bg-BG" sz="13800" dirty="0">
                <a:solidFill>
                  <a:srgbClr val="FF0000"/>
                </a:solidFill>
                <a:latin typeface="Boycott" panose="02000000000000000000" pitchFamily="2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225" y="-136704"/>
            <a:ext cx="9925050" cy="1325563"/>
          </a:xfrm>
        </p:spPr>
        <p:txBody>
          <a:bodyPr>
            <a:noAutofit/>
          </a:bodyPr>
          <a:lstStyle/>
          <a:p>
            <a:r>
              <a:rPr lang="en-US" sz="4400" dirty="0"/>
              <a:t>WE present the </a:t>
            </a:r>
            <a:r>
              <a:rPr lang="en-US" sz="4400" dirty="0" err="1"/>
              <a:t>EMt</a:t>
            </a:r>
            <a:r>
              <a:rPr lang="en-US" sz="4400" dirty="0"/>
              <a:t> (electric mobility token) 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199891" y="2533212"/>
            <a:ext cx="3863579" cy="2260290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604148" y="994065"/>
            <a:ext cx="4313408" cy="1713052"/>
            <a:chOff x="9604148" y="994065"/>
            <a:chExt cx="4313408" cy="1713052"/>
          </a:xfrm>
        </p:grpSpPr>
        <p:sp>
          <p:nvSpPr>
            <p:cNvPr id="23" name="Rounded Rectangle 22"/>
            <p:cNvSpPr/>
            <p:nvPr/>
          </p:nvSpPr>
          <p:spPr>
            <a:xfrm>
              <a:off x="9604148" y="1012765"/>
              <a:ext cx="2210378" cy="1694352"/>
            </a:xfrm>
            <a:prstGeom prst="roundRect">
              <a:avLst/>
            </a:prstGeom>
            <a:solidFill>
              <a:srgbClr val="A0F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Shape 4"/>
            <p:cNvSpPr txBox="1"/>
            <p:nvPr/>
          </p:nvSpPr>
          <p:spPr>
            <a:xfrm>
              <a:off x="10074689" y="994065"/>
              <a:ext cx="3842867" cy="389588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strike="noStrike" spc="-1" dirty="0">
                  <a:latin typeface="Enigmatic Unicode" panose="02000000000000000000" pitchFamily="2" charset="0"/>
                  <a:ea typeface="AvenirNext-Medium"/>
                </a:rPr>
                <a:t>BANKS</a:t>
              </a:r>
              <a:endParaRPr lang="en-US" sz="2800" strike="noStrike" spc="-1" dirty="0">
                <a:latin typeface="Enigmatic Unicode" panose="02000000000000000000" pitchFamily="2" charset="0"/>
              </a:endParaRPr>
            </a:p>
          </p:txBody>
        </p:sp>
        <p:pic>
          <p:nvPicPr>
            <p:cNvPr id="7" name="Picture 6"/>
            <p:cNvPicPr/>
            <p:nvPr/>
          </p:nvPicPr>
          <p:blipFill>
            <a:blip r:embed="rId3"/>
            <a:stretch/>
          </p:blipFill>
          <p:spPr>
            <a:xfrm>
              <a:off x="9757552" y="1448403"/>
              <a:ext cx="1903569" cy="1124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420931" y="1016302"/>
            <a:ext cx="2724909" cy="1665480"/>
            <a:chOff x="1420931" y="1016302"/>
            <a:chExt cx="2724909" cy="1665480"/>
          </a:xfrm>
          <a:solidFill>
            <a:schemeClr val="bg1"/>
          </a:solidFill>
        </p:grpSpPr>
        <p:sp>
          <p:nvSpPr>
            <p:cNvPr id="15" name="Rounded Rectangle 14"/>
            <p:cNvSpPr/>
            <p:nvPr/>
          </p:nvSpPr>
          <p:spPr>
            <a:xfrm>
              <a:off x="1421011" y="1016302"/>
              <a:ext cx="2609628" cy="16654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4098" name="Picture 2" descr="Ð ÐµÐ·ÑÐ»ÑÐ°Ñ Ñ Ð¸Ð·Ð¾Ð±ÑÐ°Ð¶ÐµÐ½Ð¸Ðµ Ð·Ð° car manufacturing 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4750" b="100000" l="0" r="100000">
                          <a14:foregroundMark x1="83000" y1="95750" x2="83000" y2="95750"/>
                          <a14:foregroundMark x1="75000" y1="98250" x2="75000" y2="98250"/>
                          <a14:foregroundMark x1="74875" y1="97500" x2="78750" y2="89750"/>
                          <a14:foregroundMark x1="70500" y1="64750" x2="70500" y2="64750"/>
                          <a14:foregroundMark x1="77500" y1="57250" x2="72000" y2="59000"/>
                          <a14:foregroundMark x1="8875" y1="59750" x2="18750" y2="58250"/>
                          <a14:foregroundMark x1="78000" y1="63500" x2="78000" y2="63500"/>
                          <a14:foregroundMark x1="73125" y1="78500" x2="73125" y2="78500"/>
                          <a14:foregroundMark x1="80125" y1="71000" x2="80125" y2="71000"/>
                          <a14:backgroundMark x1="3250" y1="28250" x2="5125" y2="46750"/>
                          <a14:backgroundMark x1="70125" y1="34250" x2="53875" y2="46750"/>
                          <a14:backgroundMark x1="99000" y1="36000" x2="99250" y2="45250"/>
                          <a14:backgroundMark x1="90625" y1="47750" x2="90625" y2="47750"/>
                          <a14:backgroundMark x1="59000" y1="70000" x2="59000" y2="70000"/>
                          <a14:backgroundMark x1="33375" y1="90750" x2="33375" y2="90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1930" y="1411331"/>
              <a:ext cx="2536923" cy="1115261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Shape 2"/>
            <p:cNvSpPr txBox="1"/>
            <p:nvPr/>
          </p:nvSpPr>
          <p:spPr>
            <a:xfrm>
              <a:off x="1420931" y="1069325"/>
              <a:ext cx="2724909" cy="841902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CAR</a:t>
              </a:r>
            </a:p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 Manufacturers</a:t>
              </a:r>
              <a:endParaRPr lang="en-US" sz="240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H="1">
            <a:off x="3736472" y="2362200"/>
            <a:ext cx="2321167" cy="917198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323309" y="2798767"/>
            <a:ext cx="3454098" cy="3026793"/>
            <a:chOff x="4630114" y="2902123"/>
            <a:chExt cx="3811120" cy="3171167"/>
          </a:xfrm>
          <a:effectLst>
            <a:outerShdw dist="50800" dir="5400000" algn="ctr" rotWithShape="0">
              <a:srgbClr val="000000">
                <a:alpha val="75000"/>
              </a:srgb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630114" y="3171565"/>
              <a:ext cx="3811120" cy="1489092"/>
              <a:chOff x="4549624" y="4276977"/>
              <a:chExt cx="3811120" cy="1878714"/>
            </a:xfrm>
          </p:grpSpPr>
          <p:pic>
            <p:nvPicPr>
              <p:cNvPr id="40" name="Picture 39"/>
              <p:cNvPicPr/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3938" y1="2778" x2="27125" y2="20000"/>
                            <a14:foregroundMark x1="25500" y1="39667" x2="23688" y2="27222"/>
                            <a14:foregroundMark x1="50063" y1="3222" x2="44000" y2="27667"/>
                            <a14:foregroundMark x1="48750" y1="32556" x2="48188" y2="21000"/>
                            <a14:foregroundMark x1="39250" y1="28222" x2="39250" y2="28222"/>
                            <a14:foregroundMark x1="55313" y1="37778" x2="55313" y2="37778"/>
                            <a14:foregroundMark x1="50563" y1="45444" x2="50563" y2="45444"/>
                            <a14:foregroundMark x1="69563" y1="1778" x2="67438" y2="18111"/>
                            <a14:foregroundMark x1="64063" y1="32000" x2="69813" y2="32556"/>
                            <a14:foregroundMark x1="51375" y1="90556" x2="51375" y2="90556"/>
                          </a14:backgroundRemoval>
                        </a14:imgEffect>
                      </a14:imgLayer>
                    </a14:imgProps>
                  </a:ext>
                </a:extLst>
              </a:blip>
              <a:srcRect b="49143"/>
              <a:stretch/>
            </p:blipFill>
            <p:spPr>
              <a:xfrm>
                <a:off x="4549624" y="4276977"/>
                <a:ext cx="3811120" cy="1164731"/>
              </a:xfrm>
              <a:prstGeom prst="rect">
                <a:avLst/>
              </a:prstGeom>
              <a:ln w="12600">
                <a:noFill/>
                <a:miter/>
              </a:ln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931" b="89954" l="4539" r="89976">
                            <a14:foregroundMark x1="12388" y1="30485" x2="12388" y2="30485"/>
                            <a14:foregroundMark x1="18345" y1="48845" x2="18345" y2="48845"/>
                            <a14:foregroundMark x1="33995" y1="29792" x2="26478" y2="66513"/>
                            <a14:foregroundMark x1="57541" y1="38915" x2="57541" y2="38915"/>
                            <a14:foregroundMark x1="66336" y1="35912" x2="66336" y2="35912"/>
                            <a14:foregroundMark x1="77920" y1="27483" x2="77920" y2="27483"/>
                            <a14:foregroundMark x1="77305" y1="32794" x2="76690" y2="48152"/>
                            <a14:foregroundMark x1="72293" y1="52771" x2="72293" y2="52771"/>
                            <a14:foregroundMark x1="26194" y1="30485" x2="33712" y2="67321"/>
                            <a14:foregroundMark x1="28038" y1="27483" x2="28038" y2="27483"/>
                            <a14:foregroundMark x1="11442" y1="31293" x2="10165" y2="58891"/>
                            <a14:foregroundMark x1="18345" y1="32102" x2="17683" y2="58891"/>
                            <a14:foregroundMark x1="22411" y1="32102" x2="22411" y2="59584"/>
                            <a14:foregroundMark x1="33381" y1="28984" x2="32151" y2="28984"/>
                            <a14:foregroundMark x1="57872" y1="29792" x2="57872" y2="59584"/>
                            <a14:foregroundMark x1="67565" y1="29792" x2="66950" y2="58891"/>
                            <a14:foregroundMark x1="76690" y1="64203" x2="76359" y2="44342"/>
                            <a14:foregroundMark x1="36312" y1="45497" x2="36312" y2="45497"/>
                            <a14:foregroundMark x1="39953" y1="42841" x2="39953" y2="42841"/>
                            <a14:foregroundMark x1="36312" y1="44226" x2="36312" y2="44226"/>
                            <a14:foregroundMark x1="38440" y1="61432" x2="38440" y2="61432"/>
                            <a14:foregroundMark x1="36501" y1="59238" x2="36501" y2="59238"/>
                            <a14:foregroundMark x1="38345" y1="59007" x2="39054" y2="44804"/>
                            <a14:foregroundMark x1="36643" y1="46305" x2="36548" y2="58776"/>
                            <a14:foregroundMark x1="36785" y1="65242" x2="36407" y2="623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0" t="24916" r="15749" b="26173"/>
              <a:stretch/>
            </p:blipFill>
            <p:spPr>
              <a:xfrm>
                <a:off x="5179383" y="5447909"/>
                <a:ext cx="2421971" cy="707782"/>
              </a:xfrm>
              <a:prstGeom prst="rect">
                <a:avLst/>
              </a:prstGeom>
              <a:ln w="38100" cap="rnd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isometricOffAxis1Right"/>
                <a:lightRig rig="threePt" dir="t"/>
              </a:scene3d>
            </p:spPr>
          </p:pic>
        </p:grpSp>
        <p:sp>
          <p:nvSpPr>
            <p:cNvPr id="4" name="Half Frame 3"/>
            <p:cNvSpPr/>
            <p:nvPr/>
          </p:nvSpPr>
          <p:spPr>
            <a:xfrm>
              <a:off x="4822083" y="2902123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39" name="Half Frame 38"/>
            <p:cNvSpPr/>
            <p:nvPr/>
          </p:nvSpPr>
          <p:spPr>
            <a:xfrm flipH="1" flipV="1">
              <a:off x="6806575" y="4500246"/>
              <a:ext cx="1355305" cy="1573044"/>
            </a:xfrm>
            <a:prstGeom prst="halfFrame">
              <a:avLst>
                <a:gd name="adj1" fmla="val 9905"/>
                <a:gd name="adj2" fmla="val 11707"/>
              </a:avLst>
            </a:prstGeom>
            <a:solidFill>
              <a:srgbClr val="4E0D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</p:grpSp>
      <p:cxnSp>
        <p:nvCxnSpPr>
          <p:cNvPr id="74" name="Straight Connector 73"/>
          <p:cNvCxnSpPr>
            <a:stCxn id="23" idx="1"/>
            <a:endCxn id="22" idx="3"/>
          </p:cNvCxnSpPr>
          <p:nvPr/>
        </p:nvCxnSpPr>
        <p:spPr>
          <a:xfrm flipH="1" flipV="1">
            <a:off x="8400361" y="1811907"/>
            <a:ext cx="1203787" cy="48034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753311" y="968406"/>
            <a:ext cx="2647050" cy="1687001"/>
            <a:chOff x="9341762" y="4833284"/>
            <a:chExt cx="2647050" cy="1687001"/>
          </a:xfrm>
        </p:grpSpPr>
        <p:grpSp>
          <p:nvGrpSpPr>
            <p:cNvPr id="21" name="Group 20"/>
            <p:cNvGrpSpPr/>
            <p:nvPr/>
          </p:nvGrpSpPr>
          <p:grpSpPr>
            <a:xfrm>
              <a:off x="9341762" y="4833284"/>
              <a:ext cx="2647050" cy="1687001"/>
              <a:chOff x="5515349" y="885211"/>
              <a:chExt cx="2609514" cy="202259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515349" y="885211"/>
                <a:ext cx="2609514" cy="2022590"/>
              </a:xfrm>
              <a:prstGeom prst="roundRect">
                <a:avLst/>
              </a:prstGeom>
              <a:solidFill>
                <a:srgbClr val="A0F70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>
                  <a:solidFill>
                    <a:srgbClr val="00B0F0"/>
                  </a:solidFill>
                </a:endParaRPr>
              </a:p>
            </p:txBody>
          </p:sp>
          <p:sp>
            <p:nvSpPr>
              <p:cNvPr id="19" name="TextShape 8"/>
              <p:cNvSpPr txBox="1"/>
              <p:nvPr/>
            </p:nvSpPr>
            <p:spPr>
              <a:xfrm>
                <a:off x="6352802" y="904979"/>
                <a:ext cx="1136034" cy="566577"/>
              </a:xfrm>
              <a:prstGeom prst="rect">
                <a:avLst/>
              </a:prstGeom>
              <a:noFill/>
              <a:ln w="12600">
                <a:noFill/>
                <a:miter/>
              </a:ln>
            </p:spPr>
            <p:txBody>
              <a:bodyPr wrap="square" lIns="96120" tIns="51120" rIns="96120" bIns="51120">
                <a:spAutoFit/>
              </a:bodyPr>
              <a:lstStyle/>
              <a:p>
                <a:r>
                  <a:rPr lang="en-US" sz="2400" spc="-1" dirty="0">
                    <a:latin typeface="Enigmatic Unicode" panose="02000000000000000000" pitchFamily="2" charset="0"/>
                    <a:ea typeface="AvenirNext-Medium"/>
                  </a:rPr>
                  <a:t>E</a:t>
                </a:r>
                <a:r>
                  <a:rPr lang="en-US" sz="2400" b="0" strike="noStrike" spc="-1" dirty="0" smtClean="0">
                    <a:latin typeface="Enigmatic Unicode" panose="02000000000000000000" pitchFamily="2" charset="0"/>
                    <a:ea typeface="AvenirNext-Medium"/>
                  </a:rPr>
                  <a:t>MSP</a:t>
                </a:r>
                <a:endParaRPr lang="en-US" sz="2400" b="0" strike="noStrike" spc="-1" dirty="0">
                  <a:latin typeface="Enigmatic Unicode" panose="02000000000000000000" pitchFamily="2" charset="0"/>
                </a:endParaRPr>
              </a:p>
            </p:txBody>
          </p:sp>
        </p:grpSp>
        <p:pic>
          <p:nvPicPr>
            <p:cNvPr id="7170" name="Picture 2" descr="Ð ÐµÐ·ÑÐ»ÑÐ°Ñ Ñ Ð¸Ð·Ð¾Ð±ÑÐ°Ð¶ÐµÐ½Ð¸Ðµ Ð·Ð° spark bulgari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3500" y1="58986" x2="26500" y2="80184"/>
                          <a14:foregroundMark x1="53500" y1="69124" x2="27750" y2="645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846" y="5108808"/>
              <a:ext cx="2395937" cy="1299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1591391" y="3053239"/>
            <a:ext cx="2231141" cy="1580310"/>
            <a:chOff x="5670420" y="3133930"/>
            <a:chExt cx="2230252" cy="1788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ounded Rectangle 25"/>
            <p:cNvSpPr/>
            <p:nvPr/>
          </p:nvSpPr>
          <p:spPr>
            <a:xfrm>
              <a:off x="5670420" y="3133930"/>
              <a:ext cx="2230252" cy="1788048"/>
            </a:xfrm>
            <a:prstGeom prst="roundRect">
              <a:avLst/>
            </a:prstGeom>
            <a:solidFill>
              <a:srgbClr val="A0F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4" name="Picture 13"/>
            <p:cNvPicPr/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foregroundMark x1="60000" y1="6011" x2="61091" y2="38251"/>
                          <a14:foregroundMark x1="56000" y1="34973" x2="66182" y2="34973"/>
                          <a14:foregroundMark x1="88000" y1="40984" x2="84727" y2="89071"/>
                          <a14:foregroundMark x1="2909" y1="81421" x2="55636" y2="84153"/>
                          <a14:foregroundMark x1="45455" y1="89617" x2="78909" y2="85246"/>
                          <a14:foregroundMark x1="65091" y1="72131" x2="67273" y2="87978"/>
                          <a14:foregroundMark x1="67636" y1="73770" x2="70909" y2="83607"/>
                          <a14:foregroundMark x1="84000" y1="69399" x2="74182" y2="85792"/>
                          <a14:foregroundMark x1="86909" y1="69945" x2="89818" y2="84153"/>
                          <a14:foregroundMark x1="89091" y1="71038" x2="92000" y2="83607"/>
                          <a14:foregroundMark x1="88000" y1="84699" x2="88727" y2="89617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789509" y="3539123"/>
              <a:ext cx="1947014" cy="13652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Shape 8"/>
            <p:cNvSpPr txBox="1"/>
            <p:nvPr/>
          </p:nvSpPr>
          <p:spPr>
            <a:xfrm>
              <a:off x="6225073" y="3192358"/>
              <a:ext cx="1258125" cy="50131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PEOPLE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 flipH="1">
            <a:off x="3864676" y="5187578"/>
            <a:ext cx="2349715" cy="1121596"/>
          </a:xfrm>
          <a:prstGeom prst="line">
            <a:avLst/>
          </a:prstGeom>
          <a:ln w="762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234099" y="4129802"/>
            <a:ext cx="3590651" cy="1890087"/>
            <a:chOff x="4748897" y="5150089"/>
            <a:chExt cx="3727920" cy="198606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ounded Rectangle 29"/>
            <p:cNvSpPr/>
            <p:nvPr/>
          </p:nvSpPr>
          <p:spPr>
            <a:xfrm>
              <a:off x="5257800" y="5150089"/>
              <a:ext cx="2646848" cy="1707911"/>
            </a:xfrm>
            <a:prstGeom prst="roundRect">
              <a:avLst/>
            </a:prstGeom>
            <a:solidFill>
              <a:srgbClr val="A0F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2" name="Picture 11"/>
            <p:cNvPicPr/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>
                          <a14:foregroundMark x1="2222" y1="25686" x2="2222" y2="25686"/>
                          <a14:foregroundMark x1="35817" y1="5882" x2="43268" y2="31373"/>
                          <a14:foregroundMark x1="60523" y1="10588" x2="60261" y2="20196"/>
                          <a14:foregroundMark x1="95163" y1="41569" x2="96732" y2="33333"/>
                          <a14:foregroundMark x1="47843" y1="75490" x2="47843" y2="75490"/>
                          <a14:foregroundMark x1="60523" y1="71569" x2="46144" y2="75686"/>
                          <a14:foregroundMark x1="2353" y1="77451" x2="12680" y2="77647"/>
                          <a14:foregroundMark x1="3660" y1="77451" x2="131" y2="77451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5435200" y="5578525"/>
              <a:ext cx="2268620" cy="1557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Shape 6"/>
            <p:cNvSpPr txBox="1"/>
            <p:nvPr/>
          </p:nvSpPr>
          <p:spPr>
            <a:xfrm>
              <a:off x="4748897" y="5178789"/>
              <a:ext cx="3727920" cy="472570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Charging </a:t>
              </a:r>
              <a:r>
                <a:rPr lang="en-US" sz="2400" b="0" strike="noStrike" spc="-1" dirty="0">
                  <a:latin typeface="Enigmatic Unicode" panose="02000000000000000000" pitchFamily="2" charset="0"/>
                  <a:ea typeface="AvenirNext-Medium"/>
                </a:rPr>
                <a:t>Network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38414" y="5404530"/>
            <a:ext cx="2384288" cy="1654232"/>
            <a:chOff x="1758979" y="5176125"/>
            <a:chExt cx="2384288" cy="1654232"/>
          </a:xfrm>
        </p:grpSpPr>
        <p:sp>
          <p:nvSpPr>
            <p:cNvPr id="28" name="Rounded Rectangle 27"/>
            <p:cNvSpPr/>
            <p:nvPr/>
          </p:nvSpPr>
          <p:spPr>
            <a:xfrm>
              <a:off x="1758979" y="5176125"/>
              <a:ext cx="2384288" cy="1378708"/>
            </a:xfrm>
            <a:prstGeom prst="roundRect">
              <a:avLst/>
            </a:prstGeom>
            <a:solidFill>
              <a:srgbClr val="A0F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0" name="Picture 9"/>
            <p:cNvPicPr/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4" b="89881" l="0" r="100000">
                          <a14:foregroundMark x1="32000" y1="43452" x2="32000" y2="43452"/>
                          <a14:foregroundMark x1="37000" y1="44048" x2="37000" y2="44048"/>
                          <a14:foregroundMark x1="46333" y1="42857" x2="46333" y2="42857"/>
                          <a14:foregroundMark x1="61000" y1="44048" x2="61000" y2="44048"/>
                          <a14:foregroundMark x1="66667" y1="50000" x2="66667" y2="50000"/>
                          <a14:foregroundMark x1="74000" y1="50595" x2="74000" y2="50595"/>
                          <a14:foregroundMark x1="85000" y1="50000" x2="85000" y2="50000"/>
                          <a14:foregroundMark x1="95333" y1="50595" x2="95333" y2="50595"/>
                          <a14:backgroundMark x1="68667" y1="46429" x2="68667" y2="46429"/>
                        </a14:backgroundRemoval>
                      </a14:imgEffect>
                    </a14:imgLayer>
                  </a14:imgProps>
                </a:ext>
              </a:extLst>
            </a:blip>
            <a:stretch/>
          </p:blipFill>
          <p:spPr>
            <a:xfrm>
              <a:off x="2095869" y="5568423"/>
              <a:ext cx="1852581" cy="12619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Shape 5"/>
            <p:cNvSpPr txBox="1"/>
            <p:nvPr/>
          </p:nvSpPr>
          <p:spPr>
            <a:xfrm>
              <a:off x="2030423" y="5200150"/>
              <a:ext cx="2003407" cy="736546"/>
            </a:xfrm>
            <a:prstGeom prst="rect">
              <a:avLst/>
            </a:prstGeom>
            <a:noFill/>
            <a:ln w="12600">
              <a:noFill/>
              <a:miter/>
            </a:ln>
          </p:spPr>
          <p:txBody>
            <a:bodyPr wrap="square" lIns="96120" tIns="51120" rIns="96120" bIns="51120">
              <a:spAutoFit/>
            </a:bodyPr>
            <a:lstStyle/>
            <a:p>
              <a:pPr algn="ctr"/>
              <a:r>
                <a:rPr lang="en-US" sz="2400" strike="noStrike" spc="-1" dirty="0" smtClean="0">
                  <a:latin typeface="Enigmatic Unicode" panose="02000000000000000000" pitchFamily="2" charset="0"/>
                  <a:ea typeface="AvenirNext-Medium"/>
                </a:rPr>
                <a:t>ENERGY</a:t>
              </a:r>
            </a:p>
            <a:p>
              <a:pPr algn="ctr"/>
              <a:r>
                <a:rPr lang="en-US" sz="2400" b="0" strike="noStrike" spc="-1" dirty="0" smtClean="0">
                  <a:latin typeface="Enigmatic Unicode" panose="02000000000000000000" pitchFamily="2" charset="0"/>
                  <a:ea typeface="AvenirNext-Medium"/>
                </a:rPr>
                <a:t>Producer </a:t>
              </a:r>
              <a:endParaRPr lang="en-US" sz="2400" b="0" strike="noStrike" spc="-1" dirty="0">
                <a:latin typeface="Enigmatic Unicode" panose="02000000000000000000" pitchFamily="2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597202" y="4500024"/>
            <a:ext cx="283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6D3C78"/>
                </a:solidFill>
                <a:latin typeface="American Captain" pitchFamily="2" charset="0"/>
              </a:rPr>
              <a:t>SETTLEMENT</a:t>
            </a:r>
            <a:endParaRPr lang="bg-BG" sz="5400" dirty="0">
              <a:solidFill>
                <a:srgbClr val="6D3C78"/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5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3096</TotalTime>
  <Words>152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American Captain</vt:lpstr>
      <vt:lpstr>Arial</vt:lpstr>
      <vt:lpstr>Avenir Next</vt:lpstr>
      <vt:lpstr>AvenirNext-Medium</vt:lpstr>
      <vt:lpstr>Bahnschrift Light</vt:lpstr>
      <vt:lpstr>Boycott</vt:lpstr>
      <vt:lpstr>Britannic Bold</vt:lpstr>
      <vt:lpstr>Calibri</vt:lpstr>
      <vt:lpstr>Calibri Light</vt:lpstr>
      <vt:lpstr>Chalkduster</vt:lpstr>
      <vt:lpstr>Enigmatic Unicode</vt:lpstr>
      <vt:lpstr>Office Theme</vt:lpstr>
      <vt:lpstr>PowerPoint Presentation</vt:lpstr>
      <vt:lpstr>THE REAL PROBLEM</vt:lpstr>
      <vt:lpstr>PowerPoint Presentation</vt:lpstr>
      <vt:lpstr>ECOSYSTEM  </vt:lpstr>
      <vt:lpstr>COMPLEXITY</vt:lpstr>
      <vt:lpstr>WE present the EMt (electric mobility token) </vt:lpstr>
      <vt:lpstr>WE present the EMt (electric mobility token) </vt:lpstr>
      <vt:lpstr>WE present the EMt (electric mobility token) </vt:lpstr>
      <vt:lpstr>WE present the EMt (electric mobility token) </vt:lpstr>
      <vt:lpstr>START BY VERIFYING</vt:lpstr>
      <vt:lpstr>IT IS ALREADY HAPPENING!</vt:lpstr>
      <vt:lpstr>PROJECT REpo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Sponney</dc:title>
  <dc:creator>Todor</dc:creator>
  <cp:lastModifiedBy>Mila Bui</cp:lastModifiedBy>
  <cp:revision>180</cp:revision>
  <dcterms:created xsi:type="dcterms:W3CDTF">2019-04-18T12:31:45Z</dcterms:created>
  <dcterms:modified xsi:type="dcterms:W3CDTF">2019-09-16T17:26:54Z</dcterms:modified>
</cp:coreProperties>
</file>